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0" r:id="rId2"/>
    <p:sldId id="27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ri Pawankar" initials="GP" lastIdx="1" clrIdx="0">
    <p:extLst>
      <p:ext uri="{19B8F6BF-5375-455C-9EA6-DF929625EA0E}">
        <p15:presenceInfo xmlns:p15="http://schemas.microsoft.com/office/powerpoint/2012/main" userId="66549abd6fd1d3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3425"/>
          </a:xfrm>
          <a:prstGeom prst="rect">
            <a:avLst/>
          </a:prstGeom>
        </p:spPr>
        <p:txBody>
          <a:bodyPr vert="horz" lIns="91440" tIns="45720" rIns="91440" bIns="45720" rtlCol="0"/>
          <a:lstStyle>
            <a:lvl1pPr algn="r">
              <a:defRPr sz="1200"/>
            </a:lvl1pPr>
          </a:lstStyle>
          <a:p>
            <a:fld id="{F86DE32D-5158-B641-8508-86907C186748}" type="datetimeFigureOut">
              <a:rPr lang="en-US" smtClean="0"/>
              <a:t>10/31/2025</a:t>
            </a:fld>
            <a:endParaRPr lang="en-US"/>
          </a:p>
        </p:txBody>
      </p:sp>
      <p:sp>
        <p:nvSpPr>
          <p:cNvPr id="4" name="Slide Image Placeholder 3"/>
          <p:cNvSpPr>
            <a:spLocks noGrp="1" noRot="1" noChangeAspect="1"/>
          </p:cNvSpPr>
          <p:nvPr>
            <p:ph type="sldImg" idx="2"/>
          </p:nvPr>
        </p:nvSpPr>
        <p:spPr>
          <a:xfrm>
            <a:off x="-273050" y="1828800"/>
            <a:ext cx="8775700" cy="493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7040563"/>
            <a:ext cx="6584950" cy="57610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3896975"/>
            <a:ext cx="3565525" cy="733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3425"/>
          </a:xfrm>
          <a:prstGeom prst="rect">
            <a:avLst/>
          </a:prstGeom>
        </p:spPr>
        <p:txBody>
          <a:bodyPr vert="horz" lIns="91440" tIns="45720" rIns="91440" bIns="45720" rtlCol="0" anchor="b"/>
          <a:lstStyle>
            <a:lvl1pPr algn="r">
              <a:defRPr sz="1200"/>
            </a:lvl1pPr>
          </a:lstStyle>
          <a:p>
            <a:fld id="{F8CFDC6D-4252-9E4A-A988-7BF0C0F2C35A}" type="slidenum">
              <a:rPr lang="en-US" smtClean="0"/>
              <a:t>‹#›</a:t>
            </a:fld>
            <a:endParaRPr lang="en-US"/>
          </a:p>
        </p:txBody>
      </p:sp>
    </p:spTree>
    <p:extLst>
      <p:ext uri="{BB962C8B-B14F-4D97-AF65-F5344CB8AC3E}">
        <p14:creationId xmlns:p14="http://schemas.microsoft.com/office/powerpoint/2010/main" val="15669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8" Type="http://schemas.openxmlformats.org/officeDocument/2006/relationships/image" Target="../media/image33.png" /><Relationship Id="rId3" Type="http://schemas.openxmlformats.org/officeDocument/2006/relationships/image" Target="../media/image28.png" /><Relationship Id="rId7" Type="http://schemas.openxmlformats.org/officeDocument/2006/relationships/image" Target="../media/image32.png"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image" Target="../media/image31.png" /><Relationship Id="rId5" Type="http://schemas.openxmlformats.org/officeDocument/2006/relationships/image" Target="../media/image30.png" /><Relationship Id="rId10" Type="http://schemas.openxmlformats.org/officeDocument/2006/relationships/image" Target="../media/image35.png" /><Relationship Id="rId4" Type="http://schemas.openxmlformats.org/officeDocument/2006/relationships/image" Target="../media/image29.png" /><Relationship Id="rId9" Type="http://schemas.openxmlformats.org/officeDocument/2006/relationships/image" Target="../media/image34.png" /></Relationships>
</file>

<file path=ppt/slides/_rels/slide11.xml.rels><?xml version="1.0" encoding="UTF-8" standalone="yes"?>
<Relationships xmlns="http://schemas.openxmlformats.org/package/2006/relationships"><Relationship Id="rId3" Type="http://schemas.openxmlformats.org/officeDocument/2006/relationships/image" Target="../media/image36.png" /><Relationship Id="rId7" Type="http://schemas.openxmlformats.org/officeDocument/2006/relationships/image" Target="../media/image40.png"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image" Target="../media/image39.png" /><Relationship Id="rId5" Type="http://schemas.openxmlformats.org/officeDocument/2006/relationships/image" Target="../media/image38.png" /><Relationship Id="rId4" Type="http://schemas.openxmlformats.org/officeDocument/2006/relationships/image" Target="../media/image37.png" /></Relationships>
</file>

<file path=ppt/slides/_rels/slide1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image" Target="../media/image43.png" /><Relationship Id="rId5" Type="http://schemas.openxmlformats.org/officeDocument/2006/relationships/image" Target="../media/image42.png" /><Relationship Id="rId4" Type="http://schemas.openxmlformats.org/officeDocument/2006/relationships/image" Target="../media/image41.png" /></Relationships>
</file>

<file path=ppt/slides/_rels/slide1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1.xml" /><Relationship Id="rId1" Type="http://schemas.openxmlformats.org/officeDocument/2006/relationships/slideLayout" Target="../slideLayouts/slideLayout2.xml" /><Relationship Id="rId5" Type="http://schemas.openxmlformats.org/officeDocument/2006/relationships/image" Target="../media/image45.png" /><Relationship Id="rId4" Type="http://schemas.openxmlformats.org/officeDocument/2006/relationships/image" Target="../media/image44.png" /></Relationships>
</file>

<file path=ppt/slides/_rels/slide14.xml.rels><?xml version="1.0" encoding="UTF-8" standalone="yes"?>
<Relationships xmlns="http://schemas.openxmlformats.org/package/2006/relationships"><Relationship Id="rId3" Type="http://schemas.openxmlformats.org/officeDocument/2006/relationships/image" Target="../media/image4.png" /><Relationship Id="rId7" Type="http://schemas.openxmlformats.org/officeDocument/2006/relationships/image" Target="../media/image11.png" /><Relationship Id="rId2" Type="http://schemas.openxmlformats.org/officeDocument/2006/relationships/notesSlide" Target="../notesSlides/notesSlide12.xml" /><Relationship Id="rId1" Type="http://schemas.openxmlformats.org/officeDocument/2006/relationships/slideLayout" Target="../slideLayouts/slideLayout2.xml" /><Relationship Id="rId6" Type="http://schemas.openxmlformats.org/officeDocument/2006/relationships/image" Target="../media/image10.png" /><Relationship Id="rId5" Type="http://schemas.openxmlformats.org/officeDocument/2006/relationships/image" Target="../media/image9.png" /><Relationship Id="rId4" Type="http://schemas.openxmlformats.org/officeDocument/2006/relationships/image" Target="../media/image8.png" /></Relationships>
</file>

<file path=ppt/slides/_rels/slide15.xml.rels><?xml version="1.0" encoding="UTF-8" standalone="yes"?>
<Relationships xmlns="http://schemas.openxmlformats.org/package/2006/relationships"><Relationship Id="rId8" Type="http://schemas.openxmlformats.org/officeDocument/2006/relationships/image" Target="../media/image51.png" /><Relationship Id="rId3" Type="http://schemas.openxmlformats.org/officeDocument/2006/relationships/image" Target="../media/image46.png" /><Relationship Id="rId7" Type="http://schemas.openxmlformats.org/officeDocument/2006/relationships/image" Target="../media/image50.png" /><Relationship Id="rId2" Type="http://schemas.openxmlformats.org/officeDocument/2006/relationships/notesSlide" Target="../notesSlides/notesSlide13.xml" /><Relationship Id="rId1" Type="http://schemas.openxmlformats.org/officeDocument/2006/relationships/slideLayout" Target="../slideLayouts/slideLayout2.xml" /><Relationship Id="rId6" Type="http://schemas.openxmlformats.org/officeDocument/2006/relationships/image" Target="../media/image49.png" /><Relationship Id="rId5" Type="http://schemas.openxmlformats.org/officeDocument/2006/relationships/image" Target="../media/image48.png" /><Relationship Id="rId4" Type="http://schemas.openxmlformats.org/officeDocument/2006/relationships/image" Target="../media/image47.png" /><Relationship Id="rId9" Type="http://schemas.openxmlformats.org/officeDocument/2006/relationships/image" Target="../media/image35.png" /></Relationships>
</file>

<file path=ppt/slides/_rels/slide16.xml.rels><?xml version="1.0" encoding="UTF-8" standalone="yes"?>
<Relationships xmlns="http://schemas.openxmlformats.org/package/2006/relationships"><Relationship Id="rId8" Type="http://schemas.openxmlformats.org/officeDocument/2006/relationships/image" Target="../media/image56.png" /><Relationship Id="rId3" Type="http://schemas.openxmlformats.org/officeDocument/2006/relationships/image" Target="../media/image4.png" /><Relationship Id="rId7" Type="http://schemas.openxmlformats.org/officeDocument/2006/relationships/image" Target="../media/image55.png" /><Relationship Id="rId2" Type="http://schemas.openxmlformats.org/officeDocument/2006/relationships/notesSlide" Target="../notesSlides/notesSlide14.xml" /><Relationship Id="rId1" Type="http://schemas.openxmlformats.org/officeDocument/2006/relationships/slideLayout" Target="../slideLayouts/slideLayout2.xml" /><Relationship Id="rId6" Type="http://schemas.openxmlformats.org/officeDocument/2006/relationships/image" Target="../media/image54.png" /><Relationship Id="rId5" Type="http://schemas.openxmlformats.org/officeDocument/2006/relationships/image" Target="../media/image53.png" /><Relationship Id="rId4" Type="http://schemas.openxmlformats.org/officeDocument/2006/relationships/image" Target="../media/image52.png" /><Relationship Id="rId9" Type="http://schemas.openxmlformats.org/officeDocument/2006/relationships/image" Target="../media/image57.png"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5.png"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xml"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6.png"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7" Type="http://schemas.openxmlformats.org/officeDocument/2006/relationships/image" Target="../media/image11.png"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10.png" /><Relationship Id="rId5" Type="http://schemas.openxmlformats.org/officeDocument/2006/relationships/image" Target="../media/image9.png" /><Relationship Id="rId4" Type="http://schemas.openxmlformats.org/officeDocument/2006/relationships/image" Target="../media/image8.png" /></Relationships>
</file>

<file path=ppt/slides/_rels/slide6.xml.rels><?xml version="1.0" encoding="UTF-8" standalone="yes"?>
<Relationships xmlns="http://schemas.openxmlformats.org/package/2006/relationships"><Relationship Id="rId8" Type="http://schemas.openxmlformats.org/officeDocument/2006/relationships/image" Target="../media/image16.png" /><Relationship Id="rId3" Type="http://schemas.openxmlformats.org/officeDocument/2006/relationships/image" Target="../media/image4.png" /><Relationship Id="rId7" Type="http://schemas.openxmlformats.org/officeDocument/2006/relationships/image" Target="../media/image15.png"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image" Target="../media/image14.png" /><Relationship Id="rId5" Type="http://schemas.openxmlformats.org/officeDocument/2006/relationships/image" Target="../media/image13.png" /><Relationship Id="rId4" Type="http://schemas.openxmlformats.org/officeDocument/2006/relationships/image" Target="../media/image12.png" /><Relationship Id="rId9" Type="http://schemas.openxmlformats.org/officeDocument/2006/relationships/image" Target="../media/image17.png" /></Relationships>
</file>

<file path=ppt/slides/_rels/slide7.xml.rels><?xml version="1.0" encoding="UTF-8" standalone="yes"?>
<Relationships xmlns="http://schemas.openxmlformats.org/package/2006/relationships"><Relationship Id="rId8" Type="http://schemas.openxmlformats.org/officeDocument/2006/relationships/image" Target="../media/image22.png" /><Relationship Id="rId3" Type="http://schemas.openxmlformats.org/officeDocument/2006/relationships/image" Target="../media/image4.png" /><Relationship Id="rId7" Type="http://schemas.openxmlformats.org/officeDocument/2006/relationships/image" Target="../media/image21.png"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image" Target="../media/image20.png" /><Relationship Id="rId5" Type="http://schemas.openxmlformats.org/officeDocument/2006/relationships/image" Target="../media/image19.png" /><Relationship Id="rId4" Type="http://schemas.openxmlformats.org/officeDocument/2006/relationships/image" Target="../media/image18.png"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image" Target="../media/image25.png" /><Relationship Id="rId5" Type="http://schemas.openxmlformats.org/officeDocument/2006/relationships/image" Target="../media/image24.png" /><Relationship Id="rId4" Type="http://schemas.openxmlformats.org/officeDocument/2006/relationships/image" Target="../media/image23.png" /></Relationships>
</file>

<file path=ppt/slides/_rels/slide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7.xml" /><Relationship Id="rId1" Type="http://schemas.openxmlformats.org/officeDocument/2006/relationships/slideLayout" Target="../slideLayouts/slideLayout2.xml" /><Relationship Id="rId5" Type="http://schemas.openxmlformats.org/officeDocument/2006/relationships/image" Target="../media/image27.png" /><Relationship Id="rId4"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FC302C-B225-7803-D925-9D2316B51B66}"/>
              </a:ext>
            </a:extLst>
          </p:cNvPr>
          <p:cNvPicPr>
            <a:picLocks noChangeAspect="1"/>
          </p:cNvPicPr>
          <p:nvPr/>
        </p:nvPicPr>
        <p:blipFill>
          <a:blip r:embed="rId2"/>
          <a:stretch>
            <a:fillRect/>
          </a:stretch>
        </p:blipFill>
        <p:spPr>
          <a:xfrm>
            <a:off x="0" y="0"/>
            <a:ext cx="15087600" cy="7219950"/>
          </a:xfrm>
          <a:prstGeom prst="rect">
            <a:avLst/>
          </a:prstGeom>
        </p:spPr>
      </p:pic>
    </p:spTree>
    <p:extLst>
      <p:ext uri="{BB962C8B-B14F-4D97-AF65-F5344CB8AC3E}">
        <p14:creationId xmlns:p14="http://schemas.microsoft.com/office/powerpoint/2010/main" val="348156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9079992"/>
          </a:xfrm>
          <a:prstGeom prst="rect">
            <a:avLst/>
          </a:prstGeom>
        </p:spPr>
      </p:pic>
      <p:pic>
        <p:nvPicPr>
          <p:cNvPr id="3" name="Image 1" descr="preencoded.png"/>
          <p:cNvPicPr>
            <a:picLocks noChangeAspect="1"/>
          </p:cNvPicPr>
          <p:nvPr/>
        </p:nvPicPr>
        <p:blipFill>
          <a:blip r:embed="rId4"/>
          <a:stretch>
            <a:fillRect/>
          </a:stretch>
        </p:blipFill>
        <p:spPr>
          <a:xfrm>
            <a:off x="9656064" y="0"/>
            <a:ext cx="4974336" cy="9079992"/>
          </a:xfrm>
          <a:prstGeom prst="rect">
            <a:avLst/>
          </a:prstGeom>
        </p:spPr>
      </p:pic>
      <p:pic>
        <p:nvPicPr>
          <p:cNvPr id="4" name="Image 2" descr="preencoded.png"/>
          <p:cNvPicPr>
            <a:picLocks noChangeAspect="1"/>
          </p:cNvPicPr>
          <p:nvPr/>
        </p:nvPicPr>
        <p:blipFill>
          <a:blip r:embed="rId5"/>
          <a:stretch>
            <a:fillRect/>
          </a:stretch>
        </p:blipFill>
        <p:spPr>
          <a:xfrm>
            <a:off x="795528" y="1517904"/>
            <a:ext cx="8074152" cy="2276856"/>
          </a:xfrm>
          <a:prstGeom prst="rect">
            <a:avLst/>
          </a:prstGeom>
        </p:spPr>
      </p:pic>
      <p:pic>
        <p:nvPicPr>
          <p:cNvPr id="5" name="Image 3" descr="preencoded.png"/>
          <p:cNvPicPr>
            <a:picLocks noChangeAspect="1"/>
          </p:cNvPicPr>
          <p:nvPr/>
        </p:nvPicPr>
        <p:blipFill>
          <a:blip r:embed="rId5"/>
          <a:stretch>
            <a:fillRect/>
          </a:stretch>
        </p:blipFill>
        <p:spPr>
          <a:xfrm>
            <a:off x="795528" y="4023360"/>
            <a:ext cx="8074152" cy="2276856"/>
          </a:xfrm>
          <a:prstGeom prst="rect">
            <a:avLst/>
          </a:prstGeom>
        </p:spPr>
      </p:pic>
      <p:pic>
        <p:nvPicPr>
          <p:cNvPr id="6" name="Image 4" descr="preencoded.png"/>
          <p:cNvPicPr>
            <a:picLocks noChangeAspect="1"/>
          </p:cNvPicPr>
          <p:nvPr/>
        </p:nvPicPr>
        <p:blipFill>
          <a:blip r:embed="rId6"/>
          <a:stretch>
            <a:fillRect/>
          </a:stretch>
        </p:blipFill>
        <p:spPr>
          <a:xfrm>
            <a:off x="795528" y="6519672"/>
            <a:ext cx="8074152" cy="1938528"/>
          </a:xfrm>
          <a:prstGeom prst="rect">
            <a:avLst/>
          </a:prstGeom>
        </p:spPr>
      </p:pic>
      <p:pic>
        <p:nvPicPr>
          <p:cNvPr id="7" name="Image 5" descr="preencoded.png"/>
          <p:cNvPicPr>
            <a:picLocks noChangeAspect="1"/>
          </p:cNvPicPr>
          <p:nvPr/>
        </p:nvPicPr>
        <p:blipFill>
          <a:blip r:embed="rId7"/>
          <a:stretch>
            <a:fillRect/>
          </a:stretch>
        </p:blipFill>
        <p:spPr>
          <a:xfrm>
            <a:off x="786384" y="1901952"/>
            <a:ext cx="8101584" cy="1911096"/>
          </a:xfrm>
          <a:prstGeom prst="rect">
            <a:avLst/>
          </a:prstGeom>
        </p:spPr>
      </p:pic>
      <p:pic>
        <p:nvPicPr>
          <p:cNvPr id="8" name="Image 6" descr="preencoded.png"/>
          <p:cNvPicPr>
            <a:picLocks noChangeAspect="1"/>
          </p:cNvPicPr>
          <p:nvPr/>
        </p:nvPicPr>
        <p:blipFill>
          <a:blip r:embed="rId7"/>
          <a:stretch>
            <a:fillRect/>
          </a:stretch>
        </p:blipFill>
        <p:spPr>
          <a:xfrm>
            <a:off x="786384" y="4398264"/>
            <a:ext cx="8101584" cy="1911096"/>
          </a:xfrm>
          <a:prstGeom prst="rect">
            <a:avLst/>
          </a:prstGeom>
        </p:spPr>
      </p:pic>
      <p:pic>
        <p:nvPicPr>
          <p:cNvPr id="9" name="Image 7" descr="preencoded.png"/>
          <p:cNvPicPr>
            <a:picLocks noChangeAspect="1"/>
          </p:cNvPicPr>
          <p:nvPr/>
        </p:nvPicPr>
        <p:blipFill>
          <a:blip r:embed="rId8"/>
          <a:stretch>
            <a:fillRect/>
          </a:stretch>
        </p:blipFill>
        <p:spPr>
          <a:xfrm>
            <a:off x="786384" y="6903720"/>
            <a:ext cx="8101584" cy="1572768"/>
          </a:xfrm>
          <a:prstGeom prst="rect">
            <a:avLst/>
          </a:prstGeom>
        </p:spPr>
      </p:pic>
      <p:pic>
        <p:nvPicPr>
          <p:cNvPr id="10" name="Image 8" descr="preencoded.png"/>
          <p:cNvPicPr>
            <a:picLocks noChangeAspect="1"/>
          </p:cNvPicPr>
          <p:nvPr/>
        </p:nvPicPr>
        <p:blipFill>
          <a:blip r:embed="rId9"/>
          <a:stretch>
            <a:fillRect/>
          </a:stretch>
        </p:blipFill>
        <p:spPr>
          <a:xfrm>
            <a:off x="786384" y="1783080"/>
            <a:ext cx="8101584" cy="146304"/>
          </a:xfrm>
          <a:prstGeom prst="rect">
            <a:avLst/>
          </a:prstGeom>
        </p:spPr>
      </p:pic>
      <p:pic>
        <p:nvPicPr>
          <p:cNvPr id="11" name="Image 9" descr="preencoded.png"/>
          <p:cNvPicPr>
            <a:picLocks noChangeAspect="1"/>
          </p:cNvPicPr>
          <p:nvPr/>
        </p:nvPicPr>
        <p:blipFill>
          <a:blip r:embed="rId9"/>
          <a:stretch>
            <a:fillRect/>
          </a:stretch>
        </p:blipFill>
        <p:spPr>
          <a:xfrm>
            <a:off x="786384" y="4288536"/>
            <a:ext cx="8101584" cy="146304"/>
          </a:xfrm>
          <a:prstGeom prst="rect">
            <a:avLst/>
          </a:prstGeom>
        </p:spPr>
      </p:pic>
      <p:pic>
        <p:nvPicPr>
          <p:cNvPr id="12" name="Image 10" descr="preencoded.png"/>
          <p:cNvPicPr>
            <a:picLocks noChangeAspect="1"/>
          </p:cNvPicPr>
          <p:nvPr/>
        </p:nvPicPr>
        <p:blipFill>
          <a:blip r:embed="rId9"/>
          <a:stretch>
            <a:fillRect/>
          </a:stretch>
        </p:blipFill>
        <p:spPr>
          <a:xfrm>
            <a:off x="786384" y="6784848"/>
            <a:ext cx="8101584" cy="146304"/>
          </a:xfrm>
          <a:prstGeom prst="rect">
            <a:avLst/>
          </a:prstGeom>
        </p:spPr>
      </p:pic>
      <p:pic>
        <p:nvPicPr>
          <p:cNvPr id="13" name="Image 11" descr="preencoded.png"/>
          <p:cNvPicPr>
            <a:picLocks noChangeAspect="1"/>
          </p:cNvPicPr>
          <p:nvPr/>
        </p:nvPicPr>
        <p:blipFill>
          <a:blip r:embed="rId10"/>
          <a:stretch>
            <a:fillRect/>
          </a:stretch>
        </p:blipFill>
        <p:spPr>
          <a:xfrm>
            <a:off x="4489704" y="1517904"/>
            <a:ext cx="685800" cy="685800"/>
          </a:xfrm>
          <a:prstGeom prst="rect">
            <a:avLst/>
          </a:prstGeom>
        </p:spPr>
      </p:pic>
      <p:pic>
        <p:nvPicPr>
          <p:cNvPr id="14" name="Image 12" descr="preencoded.png"/>
          <p:cNvPicPr>
            <a:picLocks noChangeAspect="1"/>
          </p:cNvPicPr>
          <p:nvPr/>
        </p:nvPicPr>
        <p:blipFill>
          <a:blip r:embed="rId10"/>
          <a:stretch>
            <a:fillRect/>
          </a:stretch>
        </p:blipFill>
        <p:spPr>
          <a:xfrm>
            <a:off x="4489704" y="4023360"/>
            <a:ext cx="685800" cy="685800"/>
          </a:xfrm>
          <a:prstGeom prst="rect">
            <a:avLst/>
          </a:prstGeom>
        </p:spPr>
      </p:pic>
      <p:pic>
        <p:nvPicPr>
          <p:cNvPr id="15" name="Image 13" descr="preencoded.png"/>
          <p:cNvPicPr>
            <a:picLocks noChangeAspect="1"/>
          </p:cNvPicPr>
          <p:nvPr/>
        </p:nvPicPr>
        <p:blipFill>
          <a:blip r:embed="rId10"/>
          <a:stretch>
            <a:fillRect/>
          </a:stretch>
        </p:blipFill>
        <p:spPr>
          <a:xfrm>
            <a:off x="4489704" y="6519672"/>
            <a:ext cx="685800" cy="685800"/>
          </a:xfrm>
          <a:prstGeom prst="rect">
            <a:avLst/>
          </a:prstGeom>
        </p:spPr>
      </p:pic>
      <p:sp>
        <p:nvSpPr>
          <p:cNvPr id="16" name="Text 0"/>
          <p:cNvSpPr/>
          <p:nvPr/>
        </p:nvSpPr>
        <p:spPr>
          <a:xfrm>
            <a:off x="795528" y="630936"/>
            <a:ext cx="8074152"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Communication with Stakeholders</a:t>
            </a:r>
            <a:endParaRPr lang="en-US" sz="3570" dirty="0"/>
          </a:p>
        </p:txBody>
      </p:sp>
      <p:sp>
        <p:nvSpPr>
          <p:cNvPr id="17" name="Text 1"/>
          <p:cNvSpPr/>
          <p:nvPr/>
        </p:nvSpPr>
        <p:spPr>
          <a:xfrm>
            <a:off x="1042416" y="2267712"/>
            <a:ext cx="7589520"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Manage Communication</a:t>
            </a:r>
            <a:endParaRPr lang="en-US" sz="2230" dirty="0"/>
          </a:p>
        </p:txBody>
      </p:sp>
      <p:sp>
        <p:nvSpPr>
          <p:cNvPr id="18" name="Text 2"/>
          <p:cNvSpPr/>
          <p:nvPr/>
        </p:nvSpPr>
        <p:spPr>
          <a:xfrm>
            <a:off x="1042416" y="2871216"/>
            <a:ext cx="7589520"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Company secretaries manage communication with shareholders and other stakeholders.</a:t>
            </a:r>
            <a:endParaRPr lang="en-US" sz="1780" dirty="0"/>
          </a:p>
        </p:txBody>
      </p:sp>
      <p:sp>
        <p:nvSpPr>
          <p:cNvPr id="19" name="Text 3"/>
          <p:cNvSpPr/>
          <p:nvPr/>
        </p:nvSpPr>
        <p:spPr>
          <a:xfrm>
            <a:off x="1042416" y="4773168"/>
            <a:ext cx="7589520"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Address Inquiries</a:t>
            </a:r>
            <a:endParaRPr lang="en-US" sz="2230" dirty="0"/>
          </a:p>
        </p:txBody>
      </p:sp>
      <p:sp>
        <p:nvSpPr>
          <p:cNvPr id="20" name="Text 4"/>
          <p:cNvSpPr/>
          <p:nvPr/>
        </p:nvSpPr>
        <p:spPr>
          <a:xfrm>
            <a:off x="4754880" y="1673352"/>
            <a:ext cx="164592" cy="374904"/>
          </a:xfrm>
          <a:prstGeom prst="rect">
            <a:avLst/>
          </a:prstGeom>
          <a:noFill/>
          <a:ln/>
        </p:spPr>
        <p:txBody>
          <a:bodyPr wrap="none" lIns="0" tIns="0" rIns="0" bIns="0" rtlCol="0" anchor="ctr"/>
          <a:lstStyle/>
          <a:p>
            <a:pPr marL="0" indent="0" algn="l">
              <a:lnSpc>
                <a:spcPts val="2570"/>
              </a:lnSpc>
              <a:buNone/>
            </a:pPr>
            <a:r>
              <a:rPr lang="en-US" sz="2140" dirty="0">
                <a:solidFill>
                  <a:srgbClr val="FFFFFF"/>
                </a:solidFill>
                <a:latin typeface="AlibabaPuHuiTi-Alibaba-PuHuiTi" pitchFamily="34" charset="0"/>
                <a:ea typeface="AlibabaPuHuiTi-Alibaba-PuHuiTi" pitchFamily="34" charset="-122"/>
                <a:cs typeface="AlibabaPuHuiTi-Alibaba-PuHuiTi" pitchFamily="34" charset="-120"/>
              </a:rPr>
              <a:t>1</a:t>
            </a:r>
            <a:endParaRPr lang="en-US" sz="2140" dirty="0"/>
          </a:p>
        </p:txBody>
      </p:sp>
      <p:sp>
        <p:nvSpPr>
          <p:cNvPr id="21" name="Text 5"/>
          <p:cNvSpPr/>
          <p:nvPr/>
        </p:nvSpPr>
        <p:spPr>
          <a:xfrm>
            <a:off x="1042416" y="5376672"/>
            <a:ext cx="7589520"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This role includes addressing inquiries and concerns from stakeholders.</a:t>
            </a:r>
            <a:endParaRPr lang="en-US" sz="1780" dirty="0"/>
          </a:p>
        </p:txBody>
      </p:sp>
      <p:sp>
        <p:nvSpPr>
          <p:cNvPr id="22" name="Text 6"/>
          <p:cNvSpPr/>
          <p:nvPr/>
        </p:nvSpPr>
        <p:spPr>
          <a:xfrm>
            <a:off x="4754880" y="4169664"/>
            <a:ext cx="164592" cy="374904"/>
          </a:xfrm>
          <a:prstGeom prst="rect">
            <a:avLst/>
          </a:prstGeom>
          <a:noFill/>
          <a:ln/>
        </p:spPr>
        <p:txBody>
          <a:bodyPr wrap="none" lIns="0" tIns="0" rIns="0" bIns="0" rtlCol="0" anchor="ctr"/>
          <a:lstStyle/>
          <a:p>
            <a:pPr marL="0" indent="0" algn="l">
              <a:lnSpc>
                <a:spcPts val="2570"/>
              </a:lnSpc>
              <a:buNone/>
            </a:pPr>
            <a:r>
              <a:rPr lang="en-US" sz="2140" dirty="0">
                <a:solidFill>
                  <a:srgbClr val="FFFFFF"/>
                </a:solidFill>
                <a:latin typeface="AlibabaPuHuiTi-Alibaba-PuHuiTi" pitchFamily="34" charset="0"/>
                <a:ea typeface="AlibabaPuHuiTi-Alibaba-PuHuiTi" pitchFamily="34" charset="-122"/>
                <a:cs typeface="AlibabaPuHuiTi-Alibaba-PuHuiTi" pitchFamily="34" charset="-120"/>
              </a:rPr>
              <a:t>2</a:t>
            </a:r>
            <a:endParaRPr lang="en-US" sz="2140" dirty="0"/>
          </a:p>
        </p:txBody>
      </p:sp>
      <p:sp>
        <p:nvSpPr>
          <p:cNvPr id="23" name="Text 7"/>
          <p:cNvSpPr/>
          <p:nvPr/>
        </p:nvSpPr>
        <p:spPr>
          <a:xfrm>
            <a:off x="1042416" y="7269480"/>
            <a:ext cx="7589520"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Improve Engagement</a:t>
            </a:r>
            <a:endParaRPr lang="en-US" sz="2230" dirty="0"/>
          </a:p>
        </p:txBody>
      </p:sp>
      <p:sp>
        <p:nvSpPr>
          <p:cNvPr id="24" name="Text 8"/>
          <p:cNvSpPr/>
          <p:nvPr/>
        </p:nvSpPr>
        <p:spPr>
          <a:xfrm>
            <a:off x="1042416" y="7872984"/>
            <a:ext cx="7589520" cy="347472"/>
          </a:xfrm>
          <a:prstGeom prst="rect">
            <a:avLst/>
          </a:prstGeom>
          <a:noFill/>
          <a:ln/>
        </p:spPr>
        <p:txBody>
          <a:bodyPr wrap="non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Effective communication strategies improve stakeholder engagement.</a:t>
            </a:r>
            <a:endParaRPr lang="en-US" sz="1780" dirty="0"/>
          </a:p>
        </p:txBody>
      </p:sp>
      <p:sp>
        <p:nvSpPr>
          <p:cNvPr id="25" name="Text 9"/>
          <p:cNvSpPr/>
          <p:nvPr/>
        </p:nvSpPr>
        <p:spPr>
          <a:xfrm>
            <a:off x="4754880" y="6675120"/>
            <a:ext cx="164592" cy="374904"/>
          </a:xfrm>
          <a:prstGeom prst="rect">
            <a:avLst/>
          </a:prstGeom>
          <a:noFill/>
          <a:ln/>
        </p:spPr>
        <p:txBody>
          <a:bodyPr wrap="none" lIns="0" tIns="0" rIns="0" bIns="0" rtlCol="0" anchor="ctr"/>
          <a:lstStyle/>
          <a:p>
            <a:pPr marL="0" indent="0" algn="l">
              <a:lnSpc>
                <a:spcPts val="2570"/>
              </a:lnSpc>
              <a:buNone/>
            </a:pPr>
            <a:r>
              <a:rPr lang="en-US" sz="2140" dirty="0">
                <a:solidFill>
                  <a:srgbClr val="FFFFFF"/>
                </a:solidFill>
                <a:latin typeface="AlibabaPuHuiTi-Alibaba-PuHuiTi" pitchFamily="34" charset="0"/>
                <a:ea typeface="AlibabaPuHuiTi-Alibaba-PuHuiTi" pitchFamily="34" charset="-122"/>
                <a:cs typeface="AlibabaPuHuiTi-Alibaba-PuHuiTi" pitchFamily="34" charset="-120"/>
              </a:rPr>
              <a:t>3</a:t>
            </a:r>
            <a:endParaRPr lang="en-US" sz="214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9372600"/>
          </a:xfrm>
          <a:prstGeom prst="rect">
            <a:avLst/>
          </a:prstGeom>
        </p:spPr>
      </p:pic>
      <p:pic>
        <p:nvPicPr>
          <p:cNvPr id="3" name="Image 1" descr="preencoded.png"/>
          <p:cNvPicPr>
            <a:picLocks noChangeAspect="1"/>
          </p:cNvPicPr>
          <p:nvPr/>
        </p:nvPicPr>
        <p:blipFill>
          <a:blip r:embed="rId4"/>
          <a:stretch>
            <a:fillRect/>
          </a:stretch>
        </p:blipFill>
        <p:spPr>
          <a:xfrm>
            <a:off x="2916936" y="4352544"/>
            <a:ext cx="8805672" cy="8805672"/>
          </a:xfrm>
          <a:prstGeom prst="rect">
            <a:avLst/>
          </a:prstGeom>
        </p:spPr>
      </p:pic>
      <p:pic>
        <p:nvPicPr>
          <p:cNvPr id="4" name="Image 2" descr="preencoded.png"/>
          <p:cNvPicPr>
            <a:picLocks noChangeAspect="1"/>
          </p:cNvPicPr>
          <p:nvPr/>
        </p:nvPicPr>
        <p:blipFill>
          <a:blip r:embed="rId5"/>
          <a:stretch>
            <a:fillRect/>
          </a:stretch>
        </p:blipFill>
        <p:spPr>
          <a:xfrm>
            <a:off x="2916936" y="4352544"/>
            <a:ext cx="8805672" cy="8805672"/>
          </a:xfrm>
          <a:prstGeom prst="rect">
            <a:avLst/>
          </a:prstGeom>
        </p:spPr>
      </p:pic>
      <p:pic>
        <p:nvPicPr>
          <p:cNvPr id="5" name="Image 3" descr="preencoded.png"/>
          <p:cNvPicPr>
            <a:picLocks noChangeAspect="1"/>
          </p:cNvPicPr>
          <p:nvPr/>
        </p:nvPicPr>
        <p:blipFill>
          <a:blip r:embed="rId6"/>
          <a:stretch>
            <a:fillRect/>
          </a:stretch>
        </p:blipFill>
        <p:spPr>
          <a:xfrm>
            <a:off x="2916936" y="4352544"/>
            <a:ext cx="8805672" cy="8805672"/>
          </a:xfrm>
          <a:prstGeom prst="rect">
            <a:avLst/>
          </a:prstGeom>
        </p:spPr>
      </p:pic>
      <p:pic>
        <p:nvPicPr>
          <p:cNvPr id="6" name="Image 4" descr="preencoded.png"/>
          <p:cNvPicPr>
            <a:picLocks noChangeAspect="1"/>
          </p:cNvPicPr>
          <p:nvPr/>
        </p:nvPicPr>
        <p:blipFill>
          <a:blip r:embed="rId7"/>
          <a:stretch>
            <a:fillRect/>
          </a:stretch>
        </p:blipFill>
        <p:spPr>
          <a:xfrm>
            <a:off x="2916936" y="4352544"/>
            <a:ext cx="8805672" cy="8805672"/>
          </a:xfrm>
          <a:prstGeom prst="rect">
            <a:avLst/>
          </a:prstGeom>
        </p:spPr>
      </p:pic>
      <p:sp>
        <p:nvSpPr>
          <p:cNvPr id="7" name="Text 0"/>
          <p:cNvSpPr/>
          <p:nvPr/>
        </p:nvSpPr>
        <p:spPr>
          <a:xfrm>
            <a:off x="795528" y="630936"/>
            <a:ext cx="13048488"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Challenges Faced by Company Secretaries</a:t>
            </a:r>
            <a:endParaRPr lang="en-US" sz="3570" dirty="0"/>
          </a:p>
        </p:txBody>
      </p:sp>
      <p:sp>
        <p:nvSpPr>
          <p:cNvPr id="8" name="Text 1"/>
          <p:cNvSpPr/>
          <p:nvPr/>
        </p:nvSpPr>
        <p:spPr>
          <a:xfrm>
            <a:off x="914400" y="3941064"/>
            <a:ext cx="2779776" cy="402336"/>
          </a:xfrm>
          <a:prstGeom prst="rect">
            <a:avLst/>
          </a:prstGeom>
          <a:noFill/>
          <a:ln/>
        </p:spPr>
        <p:txBody>
          <a:bodyPr wrap="none" lIns="0" tIns="0" rIns="0" bIns="0" rtlCol="0" anchor="ctr"/>
          <a:lstStyle/>
          <a:p>
            <a:pPr marL="0" indent="0" algn="ctr">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Regulatory Changes</a:t>
            </a:r>
            <a:endParaRPr lang="en-US" sz="2230" dirty="0"/>
          </a:p>
        </p:txBody>
      </p:sp>
      <p:sp>
        <p:nvSpPr>
          <p:cNvPr id="9" name="Text 2"/>
          <p:cNvSpPr/>
          <p:nvPr/>
        </p:nvSpPr>
        <p:spPr>
          <a:xfrm>
            <a:off x="4261104" y="1773936"/>
            <a:ext cx="2779776" cy="795528"/>
          </a:xfrm>
          <a:prstGeom prst="rect">
            <a:avLst/>
          </a:prstGeom>
          <a:noFill/>
          <a:ln/>
        </p:spPr>
        <p:txBody>
          <a:bodyPr wrap="square" lIns="0" tIns="0" rIns="0" bIns="0" rtlCol="0" anchor="ctr"/>
          <a:lstStyle/>
          <a:p>
            <a:pPr marL="0" indent="0" algn="ctr">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Stakeholder Expectations</a:t>
            </a:r>
            <a:endParaRPr lang="en-US" sz="2230" dirty="0"/>
          </a:p>
        </p:txBody>
      </p:sp>
      <p:sp>
        <p:nvSpPr>
          <p:cNvPr id="10" name="Text 3"/>
          <p:cNvSpPr/>
          <p:nvPr/>
        </p:nvSpPr>
        <p:spPr>
          <a:xfrm>
            <a:off x="914400" y="4590288"/>
            <a:ext cx="2779776" cy="685800"/>
          </a:xfrm>
          <a:prstGeom prst="rect">
            <a:avLst/>
          </a:prstGeom>
          <a:noFill/>
          <a:ln/>
        </p:spPr>
        <p:txBody>
          <a:bodyPr wrap="square" lIns="0" tIns="0" rIns="0" bIns="0" rtlCol="0" anchor="ctr"/>
          <a:lstStyle/>
          <a:p>
            <a:pPr marL="0" indent="0" algn="ctr">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Keeping up with shifts in regulations.</a:t>
            </a:r>
            <a:endParaRPr lang="en-US" sz="1780" dirty="0"/>
          </a:p>
        </p:txBody>
      </p:sp>
      <p:sp>
        <p:nvSpPr>
          <p:cNvPr id="11" name="Text 4"/>
          <p:cNvSpPr/>
          <p:nvPr/>
        </p:nvSpPr>
        <p:spPr>
          <a:xfrm>
            <a:off x="4261104" y="2825496"/>
            <a:ext cx="2779776" cy="1024128"/>
          </a:xfrm>
          <a:prstGeom prst="rect">
            <a:avLst/>
          </a:prstGeom>
          <a:noFill/>
          <a:ln/>
        </p:spPr>
        <p:txBody>
          <a:bodyPr wrap="square" lIns="0" tIns="0" rIns="0" bIns="0" rtlCol="0" anchor="ctr"/>
          <a:lstStyle/>
          <a:p>
            <a:pPr marL="0" indent="0" algn="ctr">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Managing diverse expectations from stakeholders.</a:t>
            </a:r>
            <a:endParaRPr lang="en-US" sz="1780" dirty="0"/>
          </a:p>
        </p:txBody>
      </p:sp>
      <p:sp>
        <p:nvSpPr>
          <p:cNvPr id="12" name="Text 5"/>
          <p:cNvSpPr/>
          <p:nvPr/>
        </p:nvSpPr>
        <p:spPr>
          <a:xfrm>
            <a:off x="7598664" y="2167128"/>
            <a:ext cx="2779776" cy="402336"/>
          </a:xfrm>
          <a:prstGeom prst="rect">
            <a:avLst/>
          </a:prstGeom>
          <a:noFill/>
          <a:ln/>
        </p:spPr>
        <p:txBody>
          <a:bodyPr wrap="none" lIns="0" tIns="0" rIns="0" bIns="0" rtlCol="0" anchor="ctr"/>
          <a:lstStyle/>
          <a:p>
            <a:pPr marL="0" indent="0" algn="ctr">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Board Conflicts</a:t>
            </a:r>
            <a:endParaRPr lang="en-US" sz="2230" dirty="0"/>
          </a:p>
        </p:txBody>
      </p:sp>
      <p:sp>
        <p:nvSpPr>
          <p:cNvPr id="13" name="Text 6"/>
          <p:cNvSpPr/>
          <p:nvPr/>
        </p:nvSpPr>
        <p:spPr>
          <a:xfrm>
            <a:off x="7598664" y="2825496"/>
            <a:ext cx="2779776" cy="1024128"/>
          </a:xfrm>
          <a:prstGeom prst="rect">
            <a:avLst/>
          </a:prstGeom>
          <a:noFill/>
          <a:ln/>
        </p:spPr>
        <p:txBody>
          <a:bodyPr wrap="square" lIns="0" tIns="0" rIns="0" bIns="0" rtlCol="0" anchor="ctr"/>
          <a:lstStyle/>
          <a:p>
            <a:pPr marL="0" indent="0" algn="ctr">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Navigating conflicts and differing opinions within the board.</a:t>
            </a:r>
            <a:endParaRPr lang="en-US" sz="1780" dirty="0"/>
          </a:p>
        </p:txBody>
      </p:sp>
      <p:sp>
        <p:nvSpPr>
          <p:cNvPr id="14" name="Text 7"/>
          <p:cNvSpPr/>
          <p:nvPr/>
        </p:nvSpPr>
        <p:spPr>
          <a:xfrm>
            <a:off x="5971032" y="5504688"/>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2</a:t>
            </a:r>
            <a:endParaRPr lang="en-US" sz="2230" dirty="0"/>
          </a:p>
        </p:txBody>
      </p:sp>
      <p:sp>
        <p:nvSpPr>
          <p:cNvPr id="15" name="Text 8"/>
          <p:cNvSpPr/>
          <p:nvPr/>
        </p:nvSpPr>
        <p:spPr>
          <a:xfrm>
            <a:off x="4187952" y="7296912"/>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1</a:t>
            </a:r>
            <a:endParaRPr lang="en-US" sz="2230" dirty="0"/>
          </a:p>
        </p:txBody>
      </p:sp>
      <p:sp>
        <p:nvSpPr>
          <p:cNvPr id="16" name="Text 9"/>
          <p:cNvSpPr/>
          <p:nvPr/>
        </p:nvSpPr>
        <p:spPr>
          <a:xfrm>
            <a:off x="8503920" y="5504688"/>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3</a:t>
            </a:r>
            <a:endParaRPr lang="en-US" sz="2230" dirty="0"/>
          </a:p>
        </p:txBody>
      </p:sp>
      <p:sp>
        <p:nvSpPr>
          <p:cNvPr id="17" name="Text 10"/>
          <p:cNvSpPr/>
          <p:nvPr/>
        </p:nvSpPr>
        <p:spPr>
          <a:xfrm>
            <a:off x="10945368" y="3200400"/>
            <a:ext cx="2779776" cy="795528"/>
          </a:xfrm>
          <a:prstGeom prst="rect">
            <a:avLst/>
          </a:prstGeom>
          <a:noFill/>
          <a:ln/>
        </p:spPr>
        <p:txBody>
          <a:bodyPr wrap="square" lIns="0" tIns="0" rIns="0" bIns="0" rtlCol="0" anchor="ctr"/>
          <a:lstStyle/>
          <a:p>
            <a:pPr marL="0" indent="0" algn="ctr">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Continuous Development</a:t>
            </a:r>
            <a:endParaRPr lang="en-US" sz="2230" dirty="0"/>
          </a:p>
        </p:txBody>
      </p:sp>
      <p:sp>
        <p:nvSpPr>
          <p:cNvPr id="18" name="Text 11"/>
          <p:cNvSpPr/>
          <p:nvPr/>
        </p:nvSpPr>
        <p:spPr>
          <a:xfrm>
            <a:off x="10945368" y="4251960"/>
            <a:ext cx="2779776" cy="1024128"/>
          </a:xfrm>
          <a:prstGeom prst="rect">
            <a:avLst/>
          </a:prstGeom>
          <a:noFill/>
          <a:ln/>
        </p:spPr>
        <p:txBody>
          <a:bodyPr wrap="square" lIns="0" tIns="0" rIns="0" bIns="0" rtlCol="0" anchor="ctr"/>
          <a:lstStyle/>
          <a:p>
            <a:pPr marL="0" indent="0" algn="ctr">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Ensuring ongoing professional growth and skill enhancement.</a:t>
            </a:r>
            <a:endParaRPr lang="en-US" sz="1780" dirty="0"/>
          </a:p>
        </p:txBody>
      </p:sp>
      <p:sp>
        <p:nvSpPr>
          <p:cNvPr id="19" name="Text 12"/>
          <p:cNvSpPr/>
          <p:nvPr/>
        </p:nvSpPr>
        <p:spPr>
          <a:xfrm>
            <a:off x="10287000" y="7296912"/>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4</a:t>
            </a:r>
            <a:endParaRPr lang="en-US" sz="223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9656064" y="0"/>
            <a:ext cx="4974336" cy="8238744"/>
          </a:xfrm>
          <a:prstGeom prst="rect">
            <a:avLst/>
          </a:prstGeom>
        </p:spPr>
      </p:pic>
      <p:pic>
        <p:nvPicPr>
          <p:cNvPr id="4" name="Image 2" descr="preencoded.png"/>
          <p:cNvPicPr>
            <a:picLocks noChangeAspect="1"/>
          </p:cNvPicPr>
          <p:nvPr/>
        </p:nvPicPr>
        <p:blipFill>
          <a:blip r:embed="rId5"/>
          <a:stretch>
            <a:fillRect/>
          </a:stretch>
        </p:blipFill>
        <p:spPr>
          <a:xfrm>
            <a:off x="795528" y="2176272"/>
            <a:ext cx="8074152" cy="1335024"/>
          </a:xfrm>
          <a:prstGeom prst="rect">
            <a:avLst/>
          </a:prstGeom>
        </p:spPr>
      </p:pic>
      <p:pic>
        <p:nvPicPr>
          <p:cNvPr id="5" name="Image 3" descr="preencoded.png"/>
          <p:cNvPicPr>
            <a:picLocks noChangeAspect="1"/>
          </p:cNvPicPr>
          <p:nvPr/>
        </p:nvPicPr>
        <p:blipFill>
          <a:blip r:embed="rId5"/>
          <a:stretch>
            <a:fillRect/>
          </a:stretch>
        </p:blipFill>
        <p:spPr>
          <a:xfrm>
            <a:off x="795528" y="3730752"/>
            <a:ext cx="8074152" cy="1335024"/>
          </a:xfrm>
          <a:prstGeom prst="rect">
            <a:avLst/>
          </a:prstGeom>
        </p:spPr>
      </p:pic>
      <p:pic>
        <p:nvPicPr>
          <p:cNvPr id="6" name="Image 4" descr="preencoded.png"/>
          <p:cNvPicPr>
            <a:picLocks noChangeAspect="1"/>
          </p:cNvPicPr>
          <p:nvPr/>
        </p:nvPicPr>
        <p:blipFill>
          <a:blip r:embed="rId6"/>
          <a:stretch>
            <a:fillRect/>
          </a:stretch>
        </p:blipFill>
        <p:spPr>
          <a:xfrm>
            <a:off x="795528" y="5285232"/>
            <a:ext cx="8074152" cy="1673352"/>
          </a:xfrm>
          <a:prstGeom prst="rect">
            <a:avLst/>
          </a:prstGeom>
        </p:spPr>
      </p:pic>
      <p:sp>
        <p:nvSpPr>
          <p:cNvPr id="7" name="Text 0"/>
          <p:cNvSpPr/>
          <p:nvPr/>
        </p:nvSpPr>
        <p:spPr>
          <a:xfrm>
            <a:off x="795528" y="1289304"/>
            <a:ext cx="8074152"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Best Practices for Efficiency</a:t>
            </a:r>
            <a:endParaRPr lang="en-US" sz="3570" dirty="0"/>
          </a:p>
        </p:txBody>
      </p:sp>
      <p:sp>
        <p:nvSpPr>
          <p:cNvPr id="8" name="Text 1"/>
          <p:cNvSpPr/>
          <p:nvPr/>
        </p:nvSpPr>
        <p:spPr>
          <a:xfrm>
            <a:off x="1024128" y="2404872"/>
            <a:ext cx="7616952"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Utilize Technology</a:t>
            </a:r>
            <a:endParaRPr lang="en-US" sz="2230" dirty="0"/>
          </a:p>
        </p:txBody>
      </p:sp>
      <p:sp>
        <p:nvSpPr>
          <p:cNvPr id="9" name="Text 2"/>
          <p:cNvSpPr/>
          <p:nvPr/>
        </p:nvSpPr>
        <p:spPr>
          <a:xfrm>
            <a:off x="1024128" y="2935224"/>
            <a:ext cx="7616952" cy="347472"/>
          </a:xfrm>
          <a:prstGeom prst="rect">
            <a:avLst/>
          </a:prstGeom>
          <a:noFill/>
          <a:ln/>
        </p:spPr>
        <p:txBody>
          <a:bodyPr wrap="non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Streamline processes, saving time and reducing errors.</a:t>
            </a:r>
            <a:endParaRPr lang="en-US" sz="1780" dirty="0"/>
          </a:p>
        </p:txBody>
      </p:sp>
      <p:sp>
        <p:nvSpPr>
          <p:cNvPr id="10" name="Text 3"/>
          <p:cNvSpPr/>
          <p:nvPr/>
        </p:nvSpPr>
        <p:spPr>
          <a:xfrm>
            <a:off x="1024128" y="3959352"/>
            <a:ext cx="7616952"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Establish Protocols</a:t>
            </a:r>
            <a:endParaRPr lang="en-US" sz="2230" dirty="0"/>
          </a:p>
        </p:txBody>
      </p:sp>
      <p:sp>
        <p:nvSpPr>
          <p:cNvPr id="11" name="Text 4"/>
          <p:cNvSpPr/>
          <p:nvPr/>
        </p:nvSpPr>
        <p:spPr>
          <a:xfrm>
            <a:off x="1024128" y="4489704"/>
            <a:ext cx="7616952" cy="347472"/>
          </a:xfrm>
          <a:prstGeom prst="rect">
            <a:avLst/>
          </a:prstGeom>
          <a:noFill/>
          <a:ln/>
        </p:spPr>
        <p:txBody>
          <a:bodyPr wrap="non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Ensure all necessary materials are ready and accessible.</a:t>
            </a:r>
            <a:endParaRPr lang="en-US" sz="1780" dirty="0"/>
          </a:p>
        </p:txBody>
      </p:sp>
      <p:sp>
        <p:nvSpPr>
          <p:cNvPr id="12" name="Text 5"/>
          <p:cNvSpPr/>
          <p:nvPr/>
        </p:nvSpPr>
        <p:spPr>
          <a:xfrm>
            <a:off x="1024128" y="5513832"/>
            <a:ext cx="7616952"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Regular Training</a:t>
            </a:r>
            <a:endParaRPr lang="en-US" sz="2230" dirty="0"/>
          </a:p>
        </p:txBody>
      </p:sp>
      <p:sp>
        <p:nvSpPr>
          <p:cNvPr id="13" name="Text 6"/>
          <p:cNvSpPr/>
          <p:nvPr/>
        </p:nvSpPr>
        <p:spPr>
          <a:xfrm>
            <a:off x="1024128" y="6044184"/>
            <a:ext cx="7616952"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Improve performance of the company secretary and optimize contribution.</a:t>
            </a:r>
            <a:endParaRPr lang="en-US" sz="178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0" y="0"/>
            <a:ext cx="14630400" cy="2395728"/>
          </a:xfrm>
          <a:prstGeom prst="rect">
            <a:avLst/>
          </a:prstGeom>
        </p:spPr>
      </p:pic>
      <p:pic>
        <p:nvPicPr>
          <p:cNvPr id="4" name="Image 2" descr="preencoded.png"/>
          <p:cNvPicPr>
            <a:picLocks noChangeAspect="1"/>
          </p:cNvPicPr>
          <p:nvPr/>
        </p:nvPicPr>
        <p:blipFill>
          <a:blip r:embed="rId5"/>
          <a:stretch>
            <a:fillRect/>
          </a:stretch>
        </p:blipFill>
        <p:spPr>
          <a:xfrm>
            <a:off x="795528" y="5532120"/>
            <a:ext cx="4197096" cy="1673352"/>
          </a:xfrm>
          <a:prstGeom prst="rect">
            <a:avLst/>
          </a:prstGeom>
        </p:spPr>
      </p:pic>
      <p:pic>
        <p:nvPicPr>
          <p:cNvPr id="5" name="Image 3" descr="preencoded.png"/>
          <p:cNvPicPr>
            <a:picLocks noChangeAspect="1"/>
          </p:cNvPicPr>
          <p:nvPr/>
        </p:nvPicPr>
        <p:blipFill>
          <a:blip r:embed="rId5"/>
          <a:stretch>
            <a:fillRect/>
          </a:stretch>
        </p:blipFill>
        <p:spPr>
          <a:xfrm>
            <a:off x="5221224" y="5532120"/>
            <a:ext cx="4197096" cy="1673352"/>
          </a:xfrm>
          <a:prstGeom prst="rect">
            <a:avLst/>
          </a:prstGeom>
        </p:spPr>
      </p:pic>
      <p:pic>
        <p:nvPicPr>
          <p:cNvPr id="6" name="Image 4" descr="preencoded.png"/>
          <p:cNvPicPr>
            <a:picLocks noChangeAspect="1"/>
          </p:cNvPicPr>
          <p:nvPr/>
        </p:nvPicPr>
        <p:blipFill>
          <a:blip r:embed="rId5"/>
          <a:stretch>
            <a:fillRect/>
          </a:stretch>
        </p:blipFill>
        <p:spPr>
          <a:xfrm>
            <a:off x="9646920" y="5532120"/>
            <a:ext cx="4197096" cy="1673352"/>
          </a:xfrm>
          <a:prstGeom prst="rect">
            <a:avLst/>
          </a:prstGeom>
        </p:spPr>
      </p:pic>
      <p:sp>
        <p:nvSpPr>
          <p:cNvPr id="7" name="Text 0"/>
          <p:cNvSpPr/>
          <p:nvPr/>
        </p:nvSpPr>
        <p:spPr>
          <a:xfrm>
            <a:off x="795528" y="3364992"/>
            <a:ext cx="13048488"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Role of Company Secretary in Corporate Governance</a:t>
            </a:r>
            <a:endParaRPr lang="en-US" sz="3570" dirty="0"/>
          </a:p>
        </p:txBody>
      </p:sp>
      <p:sp>
        <p:nvSpPr>
          <p:cNvPr id="8" name="Text 1"/>
          <p:cNvSpPr/>
          <p:nvPr/>
        </p:nvSpPr>
        <p:spPr>
          <a:xfrm>
            <a:off x="795528" y="4261104"/>
            <a:ext cx="13048488"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The company secretary plays a fundamental role in facilitating effective company meetings. Their responsibilities are vital for ensuring compliance, promoting good governance, and fostering positive stakeholder relationships. An effective company secretary significantly contributes to the overall success of corporate governance frameworks.</a:t>
            </a:r>
            <a:endParaRPr lang="en-US" sz="1780" dirty="0"/>
          </a:p>
        </p:txBody>
      </p:sp>
      <p:sp>
        <p:nvSpPr>
          <p:cNvPr id="9" name="Text 2"/>
          <p:cNvSpPr/>
          <p:nvPr/>
        </p:nvSpPr>
        <p:spPr>
          <a:xfrm>
            <a:off x="1024128" y="5760720"/>
            <a:ext cx="3749040"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Facilitating Meetings</a:t>
            </a:r>
            <a:endParaRPr lang="en-US" sz="2230" dirty="0"/>
          </a:p>
        </p:txBody>
      </p:sp>
      <p:sp>
        <p:nvSpPr>
          <p:cNvPr id="10" name="Text 3"/>
          <p:cNvSpPr/>
          <p:nvPr/>
        </p:nvSpPr>
        <p:spPr>
          <a:xfrm>
            <a:off x="1024128" y="6291072"/>
            <a:ext cx="3749040"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Drafting notices, agendas, minutes, and resolutions.</a:t>
            </a:r>
            <a:endParaRPr lang="en-US" sz="1780" dirty="0"/>
          </a:p>
        </p:txBody>
      </p:sp>
      <p:sp>
        <p:nvSpPr>
          <p:cNvPr id="11" name="Text 4"/>
          <p:cNvSpPr/>
          <p:nvPr/>
        </p:nvSpPr>
        <p:spPr>
          <a:xfrm>
            <a:off x="5449824" y="5760720"/>
            <a:ext cx="3749040"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Ensuring Compliance</a:t>
            </a:r>
            <a:endParaRPr lang="en-US" sz="2230" dirty="0"/>
          </a:p>
        </p:txBody>
      </p:sp>
      <p:sp>
        <p:nvSpPr>
          <p:cNvPr id="12" name="Text 5"/>
          <p:cNvSpPr/>
          <p:nvPr/>
        </p:nvSpPr>
        <p:spPr>
          <a:xfrm>
            <a:off x="5449824" y="6291072"/>
            <a:ext cx="3749040"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Vital for promoting good governance.</a:t>
            </a:r>
            <a:endParaRPr lang="en-US" sz="1780" dirty="0"/>
          </a:p>
        </p:txBody>
      </p:sp>
      <p:sp>
        <p:nvSpPr>
          <p:cNvPr id="13" name="Text 6"/>
          <p:cNvSpPr/>
          <p:nvPr/>
        </p:nvSpPr>
        <p:spPr>
          <a:xfrm>
            <a:off x="9875520" y="5760720"/>
            <a:ext cx="3749040"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Fostering Relationships</a:t>
            </a:r>
            <a:endParaRPr lang="en-US" sz="2230" dirty="0"/>
          </a:p>
        </p:txBody>
      </p:sp>
      <p:sp>
        <p:nvSpPr>
          <p:cNvPr id="14" name="Text 7"/>
          <p:cNvSpPr/>
          <p:nvPr/>
        </p:nvSpPr>
        <p:spPr>
          <a:xfrm>
            <a:off x="9875520" y="6291072"/>
            <a:ext cx="3749040"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Building positive stakeholder relationships.</a:t>
            </a:r>
            <a:endParaRPr lang="en-US" sz="178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4754880" y="2002536"/>
            <a:ext cx="5138928" cy="5138928"/>
          </a:xfrm>
          <a:prstGeom prst="rect">
            <a:avLst/>
          </a:prstGeom>
        </p:spPr>
      </p:pic>
      <p:pic>
        <p:nvPicPr>
          <p:cNvPr id="4" name="Image 2" descr="preencoded.png"/>
          <p:cNvPicPr>
            <a:picLocks noChangeAspect="1"/>
          </p:cNvPicPr>
          <p:nvPr/>
        </p:nvPicPr>
        <p:blipFill>
          <a:blip r:embed="rId5"/>
          <a:stretch>
            <a:fillRect/>
          </a:stretch>
        </p:blipFill>
        <p:spPr>
          <a:xfrm>
            <a:off x="4754880" y="2002536"/>
            <a:ext cx="5138928" cy="5138928"/>
          </a:xfrm>
          <a:prstGeom prst="rect">
            <a:avLst/>
          </a:prstGeom>
        </p:spPr>
      </p:pic>
      <p:pic>
        <p:nvPicPr>
          <p:cNvPr id="5" name="Image 3" descr="preencoded.png"/>
          <p:cNvPicPr>
            <a:picLocks noChangeAspect="1"/>
          </p:cNvPicPr>
          <p:nvPr/>
        </p:nvPicPr>
        <p:blipFill>
          <a:blip r:embed="rId6"/>
          <a:stretch>
            <a:fillRect/>
          </a:stretch>
        </p:blipFill>
        <p:spPr>
          <a:xfrm>
            <a:off x="4754880" y="2002536"/>
            <a:ext cx="5138928" cy="5138928"/>
          </a:xfrm>
          <a:prstGeom prst="rect">
            <a:avLst/>
          </a:prstGeom>
        </p:spPr>
      </p:pic>
      <p:pic>
        <p:nvPicPr>
          <p:cNvPr id="6" name="Image 4" descr="preencoded.png"/>
          <p:cNvPicPr>
            <a:picLocks noChangeAspect="1"/>
          </p:cNvPicPr>
          <p:nvPr/>
        </p:nvPicPr>
        <p:blipFill>
          <a:blip r:embed="rId7"/>
          <a:stretch>
            <a:fillRect/>
          </a:stretch>
        </p:blipFill>
        <p:spPr>
          <a:xfrm>
            <a:off x="4279392" y="3995928"/>
            <a:ext cx="1143000" cy="1143000"/>
          </a:xfrm>
          <a:prstGeom prst="rect">
            <a:avLst/>
          </a:prstGeom>
        </p:spPr>
      </p:pic>
      <p:pic>
        <p:nvPicPr>
          <p:cNvPr id="7" name="Image 5" descr="preencoded.png"/>
          <p:cNvPicPr>
            <a:picLocks noChangeAspect="1"/>
          </p:cNvPicPr>
          <p:nvPr/>
        </p:nvPicPr>
        <p:blipFill>
          <a:blip r:embed="rId7"/>
          <a:stretch>
            <a:fillRect/>
          </a:stretch>
        </p:blipFill>
        <p:spPr>
          <a:xfrm>
            <a:off x="7991856" y="1856232"/>
            <a:ext cx="1143000" cy="1143000"/>
          </a:xfrm>
          <a:prstGeom prst="rect">
            <a:avLst/>
          </a:prstGeom>
        </p:spPr>
      </p:pic>
      <p:pic>
        <p:nvPicPr>
          <p:cNvPr id="8" name="Image 6" descr="preencoded.png"/>
          <p:cNvPicPr>
            <a:picLocks noChangeAspect="1"/>
          </p:cNvPicPr>
          <p:nvPr/>
        </p:nvPicPr>
        <p:blipFill>
          <a:blip r:embed="rId7"/>
          <a:stretch>
            <a:fillRect/>
          </a:stretch>
        </p:blipFill>
        <p:spPr>
          <a:xfrm>
            <a:off x="7991856" y="6135624"/>
            <a:ext cx="1143000" cy="1143000"/>
          </a:xfrm>
          <a:prstGeom prst="rect">
            <a:avLst/>
          </a:prstGeom>
        </p:spPr>
      </p:pic>
      <p:sp>
        <p:nvSpPr>
          <p:cNvPr id="9" name="Text 0"/>
          <p:cNvSpPr/>
          <p:nvPr/>
        </p:nvSpPr>
        <p:spPr>
          <a:xfrm>
            <a:off x="795528" y="1106424"/>
            <a:ext cx="13048488"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Corporate Governance References</a:t>
            </a:r>
            <a:endParaRPr lang="en-US" sz="3570" dirty="0"/>
          </a:p>
        </p:txBody>
      </p:sp>
      <p:sp>
        <p:nvSpPr>
          <p:cNvPr id="10" name="Text 1"/>
          <p:cNvSpPr/>
          <p:nvPr/>
        </p:nvSpPr>
        <p:spPr>
          <a:xfrm>
            <a:off x="914400" y="3730752"/>
            <a:ext cx="3054096" cy="402336"/>
          </a:xfrm>
          <a:prstGeom prst="rect">
            <a:avLst/>
          </a:prstGeom>
          <a:noFill/>
          <a:ln/>
        </p:spPr>
        <p:txBody>
          <a:bodyPr wrap="none" lIns="0" tIns="0" rIns="0" bIns="0" rtlCol="0" anchor="ctr"/>
          <a:lstStyle/>
          <a:p>
            <a:pPr marL="0" indent="0" algn="r">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Legal Guidelines</a:t>
            </a:r>
            <a:endParaRPr lang="en-US" sz="2230" dirty="0"/>
          </a:p>
        </p:txBody>
      </p:sp>
      <p:sp>
        <p:nvSpPr>
          <p:cNvPr id="11" name="Text 2"/>
          <p:cNvSpPr/>
          <p:nvPr/>
        </p:nvSpPr>
        <p:spPr>
          <a:xfrm>
            <a:off x="914400" y="4379976"/>
            <a:ext cx="3054096" cy="1024128"/>
          </a:xfrm>
          <a:prstGeom prst="rect">
            <a:avLst/>
          </a:prstGeom>
          <a:noFill/>
          <a:ln/>
        </p:spPr>
        <p:txBody>
          <a:bodyPr wrap="square" lIns="0" tIns="0" rIns="0" bIns="0" rtlCol="0" anchor="ctr"/>
          <a:lstStyle/>
          <a:p>
            <a:pPr marL="0" indent="0" algn="r">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Legal guidelines governing company meetings and resolutions.</a:t>
            </a:r>
            <a:endParaRPr lang="en-US" sz="1780" dirty="0"/>
          </a:p>
        </p:txBody>
      </p:sp>
      <p:sp>
        <p:nvSpPr>
          <p:cNvPr id="12" name="Text 3"/>
          <p:cNvSpPr/>
          <p:nvPr/>
        </p:nvSpPr>
        <p:spPr>
          <a:xfrm>
            <a:off x="4764024" y="4370832"/>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1</a:t>
            </a:r>
            <a:endParaRPr lang="en-US" sz="2230" dirty="0"/>
          </a:p>
        </p:txBody>
      </p:sp>
      <p:sp>
        <p:nvSpPr>
          <p:cNvPr id="13" name="Text 4"/>
          <p:cNvSpPr/>
          <p:nvPr/>
        </p:nvSpPr>
        <p:spPr>
          <a:xfrm>
            <a:off x="8476488" y="2231136"/>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2</a:t>
            </a:r>
            <a:endParaRPr lang="en-US" sz="2230" dirty="0"/>
          </a:p>
        </p:txBody>
      </p:sp>
      <p:sp>
        <p:nvSpPr>
          <p:cNvPr id="14" name="Text 5"/>
          <p:cNvSpPr/>
          <p:nvPr/>
        </p:nvSpPr>
        <p:spPr>
          <a:xfrm>
            <a:off x="10222992" y="2350008"/>
            <a:ext cx="3502152"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Best Practices</a:t>
            </a:r>
            <a:endParaRPr lang="en-US" sz="2230" dirty="0"/>
          </a:p>
        </p:txBody>
      </p:sp>
      <p:sp>
        <p:nvSpPr>
          <p:cNvPr id="15" name="Text 6"/>
          <p:cNvSpPr/>
          <p:nvPr/>
        </p:nvSpPr>
        <p:spPr>
          <a:xfrm>
            <a:off x="10222992" y="2999232"/>
            <a:ext cx="3502152"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Best practices in corporate governance literature.</a:t>
            </a:r>
            <a:endParaRPr lang="en-US" sz="1780" dirty="0"/>
          </a:p>
        </p:txBody>
      </p:sp>
      <p:sp>
        <p:nvSpPr>
          <p:cNvPr id="16" name="Text 7"/>
          <p:cNvSpPr/>
          <p:nvPr/>
        </p:nvSpPr>
        <p:spPr>
          <a:xfrm>
            <a:off x="8476488" y="6510528"/>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3</a:t>
            </a:r>
            <a:endParaRPr lang="en-US" sz="2230" dirty="0"/>
          </a:p>
        </p:txBody>
      </p:sp>
      <p:sp>
        <p:nvSpPr>
          <p:cNvPr id="17" name="Text 8"/>
          <p:cNvSpPr/>
          <p:nvPr/>
        </p:nvSpPr>
        <p:spPr>
          <a:xfrm>
            <a:off x="10222992" y="4718304"/>
            <a:ext cx="3502152" cy="795528"/>
          </a:xfrm>
          <a:prstGeom prst="rect">
            <a:avLst/>
          </a:prstGeom>
          <a:noFill/>
          <a:ln/>
        </p:spPr>
        <p:txBody>
          <a:bodyPr wrap="squar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Communication Strategies</a:t>
            </a:r>
            <a:endParaRPr lang="en-US" sz="2230" dirty="0"/>
          </a:p>
        </p:txBody>
      </p:sp>
      <p:sp>
        <p:nvSpPr>
          <p:cNvPr id="18" name="Text 9"/>
          <p:cNvSpPr/>
          <p:nvPr/>
        </p:nvSpPr>
        <p:spPr>
          <a:xfrm>
            <a:off x="10222992" y="5760720"/>
            <a:ext cx="3502152"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Resources on effective communication strategies in corporate settings.</a:t>
            </a:r>
            <a:endParaRPr lang="en-US" sz="178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1585448"/>
          </a:xfrm>
          <a:prstGeom prst="rect">
            <a:avLst/>
          </a:prstGeom>
        </p:spPr>
      </p:pic>
      <p:pic>
        <p:nvPicPr>
          <p:cNvPr id="3" name="Image 1" descr="preencoded.png"/>
          <p:cNvPicPr>
            <a:picLocks noChangeAspect="1"/>
          </p:cNvPicPr>
          <p:nvPr/>
        </p:nvPicPr>
        <p:blipFill>
          <a:blip r:embed="rId4"/>
          <a:stretch>
            <a:fillRect/>
          </a:stretch>
        </p:blipFill>
        <p:spPr>
          <a:xfrm>
            <a:off x="9656064" y="0"/>
            <a:ext cx="4974336" cy="11585448"/>
          </a:xfrm>
          <a:prstGeom prst="rect">
            <a:avLst/>
          </a:prstGeom>
        </p:spPr>
      </p:pic>
      <p:pic>
        <p:nvPicPr>
          <p:cNvPr id="4" name="Image 2" descr="preencoded.png"/>
          <p:cNvPicPr>
            <a:picLocks noChangeAspect="1"/>
          </p:cNvPicPr>
          <p:nvPr/>
        </p:nvPicPr>
        <p:blipFill>
          <a:blip r:embed="rId5"/>
          <a:stretch>
            <a:fillRect/>
          </a:stretch>
        </p:blipFill>
        <p:spPr>
          <a:xfrm>
            <a:off x="786384" y="2139696"/>
            <a:ext cx="8101584" cy="2706624"/>
          </a:xfrm>
          <a:prstGeom prst="rect">
            <a:avLst/>
          </a:prstGeom>
        </p:spPr>
      </p:pic>
      <p:pic>
        <p:nvPicPr>
          <p:cNvPr id="5" name="Image 3" descr="preencoded.png"/>
          <p:cNvPicPr>
            <a:picLocks noChangeAspect="1"/>
          </p:cNvPicPr>
          <p:nvPr/>
        </p:nvPicPr>
        <p:blipFill>
          <a:blip r:embed="rId5"/>
          <a:stretch>
            <a:fillRect/>
          </a:stretch>
        </p:blipFill>
        <p:spPr>
          <a:xfrm>
            <a:off x="786384" y="5038344"/>
            <a:ext cx="8101584" cy="2706624"/>
          </a:xfrm>
          <a:prstGeom prst="rect">
            <a:avLst/>
          </a:prstGeom>
        </p:spPr>
      </p:pic>
      <p:pic>
        <p:nvPicPr>
          <p:cNvPr id="6" name="Image 4" descr="preencoded.png"/>
          <p:cNvPicPr>
            <a:picLocks noChangeAspect="1"/>
          </p:cNvPicPr>
          <p:nvPr/>
        </p:nvPicPr>
        <p:blipFill>
          <a:blip r:embed="rId6"/>
          <a:stretch>
            <a:fillRect/>
          </a:stretch>
        </p:blipFill>
        <p:spPr>
          <a:xfrm>
            <a:off x="786384" y="7936992"/>
            <a:ext cx="8101584" cy="3044952"/>
          </a:xfrm>
          <a:prstGeom prst="rect">
            <a:avLst/>
          </a:prstGeom>
        </p:spPr>
      </p:pic>
      <p:pic>
        <p:nvPicPr>
          <p:cNvPr id="7" name="Image 5" descr="preencoded.png"/>
          <p:cNvPicPr>
            <a:picLocks noChangeAspect="1"/>
          </p:cNvPicPr>
          <p:nvPr/>
        </p:nvPicPr>
        <p:blipFill>
          <a:blip r:embed="rId7"/>
          <a:stretch>
            <a:fillRect/>
          </a:stretch>
        </p:blipFill>
        <p:spPr>
          <a:xfrm>
            <a:off x="1042416" y="3300984"/>
            <a:ext cx="7589520" cy="1289304"/>
          </a:xfrm>
          <a:prstGeom prst="rect">
            <a:avLst/>
          </a:prstGeom>
        </p:spPr>
      </p:pic>
      <p:pic>
        <p:nvPicPr>
          <p:cNvPr id="8" name="Image 6" descr="preencoded.png"/>
          <p:cNvPicPr>
            <a:picLocks noChangeAspect="1"/>
          </p:cNvPicPr>
          <p:nvPr/>
        </p:nvPicPr>
        <p:blipFill>
          <a:blip r:embed="rId7"/>
          <a:stretch>
            <a:fillRect/>
          </a:stretch>
        </p:blipFill>
        <p:spPr>
          <a:xfrm>
            <a:off x="1042416" y="6199632"/>
            <a:ext cx="7589520" cy="1289304"/>
          </a:xfrm>
          <a:prstGeom prst="rect">
            <a:avLst/>
          </a:prstGeom>
        </p:spPr>
      </p:pic>
      <p:pic>
        <p:nvPicPr>
          <p:cNvPr id="9" name="Image 7" descr="preencoded.png"/>
          <p:cNvPicPr>
            <a:picLocks noChangeAspect="1"/>
          </p:cNvPicPr>
          <p:nvPr/>
        </p:nvPicPr>
        <p:blipFill>
          <a:blip r:embed="rId8"/>
          <a:stretch>
            <a:fillRect/>
          </a:stretch>
        </p:blipFill>
        <p:spPr>
          <a:xfrm>
            <a:off x="1042416" y="9098280"/>
            <a:ext cx="7589520" cy="1627632"/>
          </a:xfrm>
          <a:prstGeom prst="rect">
            <a:avLst/>
          </a:prstGeom>
        </p:spPr>
      </p:pic>
      <p:pic>
        <p:nvPicPr>
          <p:cNvPr id="10" name="Image 8" descr="preencoded.png"/>
          <p:cNvPicPr>
            <a:picLocks noChangeAspect="1"/>
          </p:cNvPicPr>
          <p:nvPr/>
        </p:nvPicPr>
        <p:blipFill>
          <a:blip r:embed="rId9"/>
          <a:stretch>
            <a:fillRect/>
          </a:stretch>
        </p:blipFill>
        <p:spPr>
          <a:xfrm>
            <a:off x="1042416" y="2395728"/>
            <a:ext cx="685800" cy="685800"/>
          </a:xfrm>
          <a:prstGeom prst="rect">
            <a:avLst/>
          </a:prstGeom>
        </p:spPr>
      </p:pic>
      <p:pic>
        <p:nvPicPr>
          <p:cNvPr id="11" name="Image 9" descr="preencoded.png"/>
          <p:cNvPicPr>
            <a:picLocks noChangeAspect="1"/>
          </p:cNvPicPr>
          <p:nvPr/>
        </p:nvPicPr>
        <p:blipFill>
          <a:blip r:embed="rId9"/>
          <a:stretch>
            <a:fillRect/>
          </a:stretch>
        </p:blipFill>
        <p:spPr>
          <a:xfrm>
            <a:off x="1042416" y="5294376"/>
            <a:ext cx="685800" cy="685800"/>
          </a:xfrm>
          <a:prstGeom prst="rect">
            <a:avLst/>
          </a:prstGeom>
        </p:spPr>
      </p:pic>
      <p:pic>
        <p:nvPicPr>
          <p:cNvPr id="12" name="Image 10" descr="preencoded.png"/>
          <p:cNvPicPr>
            <a:picLocks noChangeAspect="1"/>
          </p:cNvPicPr>
          <p:nvPr/>
        </p:nvPicPr>
        <p:blipFill>
          <a:blip r:embed="rId9"/>
          <a:stretch>
            <a:fillRect/>
          </a:stretch>
        </p:blipFill>
        <p:spPr>
          <a:xfrm>
            <a:off x="1042416" y="8193024"/>
            <a:ext cx="685800" cy="685800"/>
          </a:xfrm>
          <a:prstGeom prst="rect">
            <a:avLst/>
          </a:prstGeom>
        </p:spPr>
      </p:pic>
      <p:sp>
        <p:nvSpPr>
          <p:cNvPr id="13" name="Text 0"/>
          <p:cNvSpPr/>
          <p:nvPr/>
        </p:nvSpPr>
        <p:spPr>
          <a:xfrm>
            <a:off x="795528" y="630936"/>
            <a:ext cx="8074152" cy="1271016"/>
          </a:xfrm>
          <a:prstGeom prst="rect">
            <a:avLst/>
          </a:prstGeom>
          <a:noFill/>
          <a:ln/>
        </p:spPr>
        <p:txBody>
          <a:bodyPr wrap="squar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Future Trends in Corporate Governance</a:t>
            </a:r>
            <a:endParaRPr lang="en-US" sz="3570" dirty="0"/>
          </a:p>
        </p:txBody>
      </p:sp>
      <p:sp>
        <p:nvSpPr>
          <p:cNvPr id="14" name="Text 1"/>
          <p:cNvSpPr/>
          <p:nvPr/>
        </p:nvSpPr>
        <p:spPr>
          <a:xfrm>
            <a:off x="1289304" y="2514600"/>
            <a:ext cx="182880" cy="438912"/>
          </a:xfrm>
          <a:prstGeom prst="rect">
            <a:avLst/>
          </a:prstGeom>
          <a:noFill/>
          <a:ln/>
        </p:spPr>
        <p:txBody>
          <a:bodyPr wrap="none" lIns="0" tIns="0" rIns="0" bIns="0" rtlCol="0" anchor="ctr"/>
          <a:lstStyle/>
          <a:p>
            <a:pPr marL="0" indent="0" algn="l">
              <a:lnSpc>
                <a:spcPts val="2890"/>
              </a:lnSpc>
              <a:buNone/>
            </a:pPr>
            <a:r>
              <a:rPr lang="en-US" sz="2410" dirty="0">
                <a:solidFill>
                  <a:srgbClr val="FFFFFF"/>
                </a:solidFill>
                <a:latin typeface="AlibabaPuHuiTi-Alibaba-PuHuiTi" pitchFamily="34" charset="0"/>
                <a:ea typeface="AlibabaPuHuiTi-Alibaba-PuHuiTi" pitchFamily="34" charset="-122"/>
                <a:cs typeface="AlibabaPuHuiTi-Alibaba-PuHuiTi" pitchFamily="34" charset="-120"/>
              </a:rPr>
              <a:t>1</a:t>
            </a:r>
            <a:endParaRPr lang="en-US" sz="2410" dirty="0"/>
          </a:p>
        </p:txBody>
      </p:sp>
      <p:sp>
        <p:nvSpPr>
          <p:cNvPr id="15" name="Text 2"/>
          <p:cNvSpPr/>
          <p:nvPr/>
        </p:nvSpPr>
        <p:spPr>
          <a:xfrm>
            <a:off x="1042416" y="3300984"/>
            <a:ext cx="7589520"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Digital Tool Adoption</a:t>
            </a:r>
            <a:endParaRPr lang="en-US" sz="2230" dirty="0"/>
          </a:p>
        </p:txBody>
      </p:sp>
      <p:sp>
        <p:nvSpPr>
          <p:cNvPr id="16" name="Text 3"/>
          <p:cNvSpPr/>
          <p:nvPr/>
        </p:nvSpPr>
        <p:spPr>
          <a:xfrm>
            <a:off x="1042416" y="3904488"/>
            <a:ext cx="7589520"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The increasing adoption of digital tools will continue to transform the role of company secretaries, making their work more efficient.</a:t>
            </a:r>
            <a:endParaRPr lang="en-US" sz="1780" dirty="0"/>
          </a:p>
        </p:txBody>
      </p:sp>
      <p:sp>
        <p:nvSpPr>
          <p:cNvPr id="17" name="Text 4"/>
          <p:cNvSpPr/>
          <p:nvPr/>
        </p:nvSpPr>
        <p:spPr>
          <a:xfrm>
            <a:off x="1289304" y="5413248"/>
            <a:ext cx="182880" cy="438912"/>
          </a:xfrm>
          <a:prstGeom prst="rect">
            <a:avLst/>
          </a:prstGeom>
          <a:noFill/>
          <a:ln/>
        </p:spPr>
        <p:txBody>
          <a:bodyPr wrap="none" lIns="0" tIns="0" rIns="0" bIns="0" rtlCol="0" anchor="ctr"/>
          <a:lstStyle/>
          <a:p>
            <a:pPr marL="0" indent="0" algn="l">
              <a:lnSpc>
                <a:spcPts val="2890"/>
              </a:lnSpc>
              <a:buNone/>
            </a:pPr>
            <a:r>
              <a:rPr lang="en-US" sz="2410" dirty="0">
                <a:solidFill>
                  <a:srgbClr val="FFFFFF"/>
                </a:solidFill>
                <a:latin typeface="AlibabaPuHuiTi-Alibaba-PuHuiTi" pitchFamily="34" charset="0"/>
                <a:ea typeface="AlibabaPuHuiTi-Alibaba-PuHuiTi" pitchFamily="34" charset="-122"/>
                <a:cs typeface="AlibabaPuHuiTi-Alibaba-PuHuiTi" pitchFamily="34" charset="-120"/>
              </a:rPr>
              <a:t>2</a:t>
            </a:r>
            <a:endParaRPr lang="en-US" sz="2410" dirty="0"/>
          </a:p>
        </p:txBody>
      </p:sp>
      <p:sp>
        <p:nvSpPr>
          <p:cNvPr id="18" name="Text 5"/>
          <p:cNvSpPr/>
          <p:nvPr/>
        </p:nvSpPr>
        <p:spPr>
          <a:xfrm>
            <a:off x="1042416" y="6199632"/>
            <a:ext cx="7589520"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Corporate Social Responsibility</a:t>
            </a:r>
            <a:endParaRPr lang="en-US" sz="2230" dirty="0"/>
          </a:p>
        </p:txBody>
      </p:sp>
      <p:sp>
        <p:nvSpPr>
          <p:cNvPr id="19" name="Text 6"/>
          <p:cNvSpPr/>
          <p:nvPr/>
        </p:nvSpPr>
        <p:spPr>
          <a:xfrm>
            <a:off x="1042416" y="6803136"/>
            <a:ext cx="7589520"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Growing emphasis on corporate social responsibility may influence the nature of discussions and decisions made in meetings.</a:t>
            </a:r>
            <a:endParaRPr lang="en-US" sz="1780" dirty="0"/>
          </a:p>
        </p:txBody>
      </p:sp>
      <p:sp>
        <p:nvSpPr>
          <p:cNvPr id="20" name="Text 7"/>
          <p:cNvSpPr/>
          <p:nvPr/>
        </p:nvSpPr>
        <p:spPr>
          <a:xfrm>
            <a:off x="1289304" y="8311896"/>
            <a:ext cx="182880" cy="438912"/>
          </a:xfrm>
          <a:prstGeom prst="rect">
            <a:avLst/>
          </a:prstGeom>
          <a:noFill/>
          <a:ln/>
        </p:spPr>
        <p:txBody>
          <a:bodyPr wrap="none" lIns="0" tIns="0" rIns="0" bIns="0" rtlCol="0" anchor="ctr"/>
          <a:lstStyle/>
          <a:p>
            <a:pPr marL="0" indent="0" algn="l">
              <a:lnSpc>
                <a:spcPts val="2890"/>
              </a:lnSpc>
              <a:buNone/>
            </a:pPr>
            <a:r>
              <a:rPr lang="en-US" sz="2410" dirty="0">
                <a:solidFill>
                  <a:srgbClr val="FFFFFF"/>
                </a:solidFill>
                <a:latin typeface="AlibabaPuHuiTi-Alibaba-PuHuiTi" pitchFamily="34" charset="0"/>
                <a:ea typeface="AlibabaPuHuiTi-Alibaba-PuHuiTi" pitchFamily="34" charset="-122"/>
                <a:cs typeface="AlibabaPuHuiTi-Alibaba-PuHuiTi" pitchFamily="34" charset="-120"/>
              </a:rPr>
              <a:t>3</a:t>
            </a:r>
            <a:endParaRPr lang="en-US" sz="2410" dirty="0"/>
          </a:p>
        </p:txBody>
      </p:sp>
      <p:sp>
        <p:nvSpPr>
          <p:cNvPr id="21" name="Text 8"/>
          <p:cNvSpPr/>
          <p:nvPr/>
        </p:nvSpPr>
        <p:spPr>
          <a:xfrm>
            <a:off x="1042416" y="9098280"/>
            <a:ext cx="7589520"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Stakeholder Engagement</a:t>
            </a:r>
            <a:endParaRPr lang="en-US" sz="2230" dirty="0"/>
          </a:p>
        </p:txBody>
      </p:sp>
      <p:sp>
        <p:nvSpPr>
          <p:cNvPr id="22" name="Text 9"/>
          <p:cNvSpPr/>
          <p:nvPr/>
        </p:nvSpPr>
        <p:spPr>
          <a:xfrm>
            <a:off x="1042416" y="9701784"/>
            <a:ext cx="7589520"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Enhanced stakeholder engagement strategies will be essential for company secretaries in maintaining transparency and accountability within organizations.</a:t>
            </a:r>
            <a:endParaRPr lang="en-US" sz="178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0" y="0"/>
            <a:ext cx="14630400" cy="2395728"/>
          </a:xfrm>
          <a:prstGeom prst="rect">
            <a:avLst/>
          </a:prstGeom>
        </p:spPr>
      </p:pic>
      <p:pic>
        <p:nvPicPr>
          <p:cNvPr id="4" name="Image 2" descr="preencoded.png"/>
          <p:cNvPicPr>
            <a:picLocks noChangeAspect="1"/>
          </p:cNvPicPr>
          <p:nvPr/>
        </p:nvPicPr>
        <p:blipFill>
          <a:blip r:embed="rId5"/>
          <a:stretch>
            <a:fillRect/>
          </a:stretch>
        </p:blipFill>
        <p:spPr>
          <a:xfrm>
            <a:off x="786384" y="3968496"/>
            <a:ext cx="4233672" cy="3529584"/>
          </a:xfrm>
          <a:prstGeom prst="rect">
            <a:avLst/>
          </a:prstGeom>
        </p:spPr>
      </p:pic>
      <p:pic>
        <p:nvPicPr>
          <p:cNvPr id="5" name="Image 3" descr="preencoded.png"/>
          <p:cNvPicPr>
            <a:picLocks noChangeAspect="1"/>
          </p:cNvPicPr>
          <p:nvPr/>
        </p:nvPicPr>
        <p:blipFill>
          <a:blip r:embed="rId6"/>
          <a:stretch>
            <a:fillRect/>
          </a:stretch>
        </p:blipFill>
        <p:spPr>
          <a:xfrm>
            <a:off x="5202936" y="3968496"/>
            <a:ext cx="4233672" cy="3529584"/>
          </a:xfrm>
          <a:prstGeom prst="rect">
            <a:avLst/>
          </a:prstGeom>
        </p:spPr>
      </p:pic>
      <p:pic>
        <p:nvPicPr>
          <p:cNvPr id="6" name="Image 4" descr="preencoded.png"/>
          <p:cNvPicPr>
            <a:picLocks noChangeAspect="1"/>
          </p:cNvPicPr>
          <p:nvPr/>
        </p:nvPicPr>
        <p:blipFill>
          <a:blip r:embed="rId5"/>
          <a:stretch>
            <a:fillRect/>
          </a:stretch>
        </p:blipFill>
        <p:spPr>
          <a:xfrm>
            <a:off x="9628632" y="3968496"/>
            <a:ext cx="4233672" cy="3529584"/>
          </a:xfrm>
          <a:prstGeom prst="rect">
            <a:avLst/>
          </a:prstGeom>
        </p:spPr>
      </p:pic>
      <p:pic>
        <p:nvPicPr>
          <p:cNvPr id="7" name="Image 5" descr="preencoded.png"/>
          <p:cNvPicPr>
            <a:picLocks noChangeAspect="1"/>
          </p:cNvPicPr>
          <p:nvPr/>
        </p:nvPicPr>
        <p:blipFill>
          <a:blip r:embed="rId7"/>
          <a:stretch>
            <a:fillRect/>
          </a:stretch>
        </p:blipFill>
        <p:spPr>
          <a:xfrm>
            <a:off x="813816" y="4645152"/>
            <a:ext cx="4169664" cy="2816352"/>
          </a:xfrm>
          <a:prstGeom prst="rect">
            <a:avLst/>
          </a:prstGeom>
        </p:spPr>
      </p:pic>
      <p:pic>
        <p:nvPicPr>
          <p:cNvPr id="8" name="Image 6" descr="preencoded.png"/>
          <p:cNvPicPr>
            <a:picLocks noChangeAspect="1"/>
          </p:cNvPicPr>
          <p:nvPr/>
        </p:nvPicPr>
        <p:blipFill>
          <a:blip r:embed="rId7"/>
          <a:stretch>
            <a:fillRect/>
          </a:stretch>
        </p:blipFill>
        <p:spPr>
          <a:xfrm>
            <a:off x="5239512" y="4645152"/>
            <a:ext cx="4169664" cy="2816352"/>
          </a:xfrm>
          <a:prstGeom prst="rect">
            <a:avLst/>
          </a:prstGeom>
        </p:spPr>
      </p:pic>
      <p:pic>
        <p:nvPicPr>
          <p:cNvPr id="9" name="Image 7" descr="preencoded.png"/>
          <p:cNvPicPr>
            <a:picLocks noChangeAspect="1"/>
          </p:cNvPicPr>
          <p:nvPr/>
        </p:nvPicPr>
        <p:blipFill>
          <a:blip r:embed="rId7"/>
          <a:stretch>
            <a:fillRect/>
          </a:stretch>
        </p:blipFill>
        <p:spPr>
          <a:xfrm>
            <a:off x="9656064" y="4645152"/>
            <a:ext cx="4169664" cy="2816352"/>
          </a:xfrm>
          <a:prstGeom prst="rect">
            <a:avLst/>
          </a:prstGeom>
        </p:spPr>
      </p:pic>
      <p:pic>
        <p:nvPicPr>
          <p:cNvPr id="10" name="Image 8" descr="preencoded.png"/>
          <p:cNvPicPr>
            <a:picLocks noChangeAspect="1"/>
          </p:cNvPicPr>
          <p:nvPr/>
        </p:nvPicPr>
        <p:blipFill>
          <a:blip r:embed="rId8"/>
          <a:stretch>
            <a:fillRect/>
          </a:stretch>
        </p:blipFill>
        <p:spPr>
          <a:xfrm>
            <a:off x="795528" y="3968496"/>
            <a:ext cx="4197096" cy="685800"/>
          </a:xfrm>
          <a:prstGeom prst="rect">
            <a:avLst/>
          </a:prstGeom>
        </p:spPr>
      </p:pic>
      <p:pic>
        <p:nvPicPr>
          <p:cNvPr id="11" name="Image 9" descr="preencoded.png"/>
          <p:cNvPicPr>
            <a:picLocks noChangeAspect="1"/>
          </p:cNvPicPr>
          <p:nvPr/>
        </p:nvPicPr>
        <p:blipFill>
          <a:blip r:embed="rId9"/>
          <a:stretch>
            <a:fillRect/>
          </a:stretch>
        </p:blipFill>
        <p:spPr>
          <a:xfrm>
            <a:off x="5221224" y="3968496"/>
            <a:ext cx="4197096" cy="685800"/>
          </a:xfrm>
          <a:prstGeom prst="rect">
            <a:avLst/>
          </a:prstGeom>
        </p:spPr>
      </p:pic>
      <p:pic>
        <p:nvPicPr>
          <p:cNvPr id="12" name="Image 10" descr="preencoded.png"/>
          <p:cNvPicPr>
            <a:picLocks noChangeAspect="1"/>
          </p:cNvPicPr>
          <p:nvPr/>
        </p:nvPicPr>
        <p:blipFill>
          <a:blip r:embed="rId8"/>
          <a:stretch>
            <a:fillRect/>
          </a:stretch>
        </p:blipFill>
        <p:spPr>
          <a:xfrm>
            <a:off x="9646920" y="3968496"/>
            <a:ext cx="4197096" cy="685800"/>
          </a:xfrm>
          <a:prstGeom prst="rect">
            <a:avLst/>
          </a:prstGeom>
        </p:spPr>
      </p:pic>
      <p:sp>
        <p:nvSpPr>
          <p:cNvPr id="13" name="Text 0"/>
          <p:cNvSpPr/>
          <p:nvPr/>
        </p:nvSpPr>
        <p:spPr>
          <a:xfrm>
            <a:off x="795528" y="3090672"/>
            <a:ext cx="13048488"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Questions &amp; Discussion on Company Secretaries</a:t>
            </a:r>
            <a:endParaRPr lang="en-US" sz="3570" dirty="0"/>
          </a:p>
        </p:txBody>
      </p:sp>
      <p:sp>
        <p:nvSpPr>
          <p:cNvPr id="14" name="Text 1"/>
          <p:cNvSpPr/>
          <p:nvPr/>
        </p:nvSpPr>
        <p:spPr>
          <a:xfrm>
            <a:off x="2798064" y="4078224"/>
            <a:ext cx="201168" cy="466344"/>
          </a:xfrm>
          <a:prstGeom prst="rect">
            <a:avLst/>
          </a:prstGeom>
          <a:noFill/>
          <a:ln/>
        </p:spPr>
        <p:txBody>
          <a:bodyPr wrap="none" lIns="0" tIns="0" rIns="0" bIns="0" rtlCol="0" anchor="ctr"/>
          <a:lstStyle/>
          <a:p>
            <a:pPr marL="0" indent="0" algn="l">
              <a:lnSpc>
                <a:spcPts val="3210"/>
              </a:lnSpc>
              <a:buNone/>
            </a:pPr>
            <a:r>
              <a:rPr lang="en-US" sz="2670" dirty="0">
                <a:solidFill>
                  <a:srgbClr val="FFFFFF"/>
                </a:solidFill>
                <a:latin typeface="AlibabaPuHuiTi-Alibaba-PuHuiTi" pitchFamily="34" charset="0"/>
                <a:ea typeface="AlibabaPuHuiTi-Alibaba-PuHuiTi" pitchFamily="34" charset="-122"/>
                <a:cs typeface="AlibabaPuHuiTi-Alibaba-PuHuiTi" pitchFamily="34" charset="-120"/>
              </a:rPr>
              <a:t>1</a:t>
            </a:r>
            <a:endParaRPr lang="en-US" sz="2670" dirty="0"/>
          </a:p>
        </p:txBody>
      </p:sp>
      <p:sp>
        <p:nvSpPr>
          <p:cNvPr id="15" name="Text 2"/>
          <p:cNvSpPr/>
          <p:nvPr/>
        </p:nvSpPr>
        <p:spPr>
          <a:xfrm>
            <a:off x="1042416" y="4873752"/>
            <a:ext cx="3721608"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Open Floor for Questions</a:t>
            </a:r>
            <a:endParaRPr lang="en-US" sz="2230" dirty="0"/>
          </a:p>
        </p:txBody>
      </p:sp>
      <p:sp>
        <p:nvSpPr>
          <p:cNvPr id="16" name="Text 3"/>
          <p:cNvSpPr/>
          <p:nvPr/>
        </p:nvSpPr>
        <p:spPr>
          <a:xfrm>
            <a:off x="1042416" y="5477256"/>
            <a:ext cx="3721608"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Engage in a discussion about company secretaries' roles in meetings.</a:t>
            </a:r>
            <a:endParaRPr lang="en-US" sz="1780" dirty="0"/>
          </a:p>
        </p:txBody>
      </p:sp>
      <p:sp>
        <p:nvSpPr>
          <p:cNvPr id="17" name="Text 4"/>
          <p:cNvSpPr/>
          <p:nvPr/>
        </p:nvSpPr>
        <p:spPr>
          <a:xfrm>
            <a:off x="5458968" y="4873752"/>
            <a:ext cx="3721608" cy="795528"/>
          </a:xfrm>
          <a:prstGeom prst="rect">
            <a:avLst/>
          </a:prstGeom>
          <a:noFill/>
          <a:ln/>
        </p:spPr>
        <p:txBody>
          <a:bodyPr wrap="squar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Different Organizational Approaches</a:t>
            </a:r>
            <a:endParaRPr lang="en-US" sz="2230" dirty="0"/>
          </a:p>
        </p:txBody>
      </p:sp>
      <p:sp>
        <p:nvSpPr>
          <p:cNvPr id="18" name="Text 5"/>
          <p:cNvSpPr/>
          <p:nvPr/>
        </p:nvSpPr>
        <p:spPr>
          <a:xfrm>
            <a:off x="5458968" y="5870448"/>
            <a:ext cx="3721608" cy="1362456"/>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Examine various methods organizations use regarding company secretary responsibilities.</a:t>
            </a:r>
            <a:endParaRPr lang="en-US" sz="1780" dirty="0"/>
          </a:p>
        </p:txBody>
      </p:sp>
      <p:sp>
        <p:nvSpPr>
          <p:cNvPr id="19" name="Text 6"/>
          <p:cNvSpPr/>
          <p:nvPr/>
        </p:nvSpPr>
        <p:spPr>
          <a:xfrm>
            <a:off x="7223760" y="4078224"/>
            <a:ext cx="201168" cy="466344"/>
          </a:xfrm>
          <a:prstGeom prst="rect">
            <a:avLst/>
          </a:prstGeom>
          <a:noFill/>
          <a:ln/>
        </p:spPr>
        <p:txBody>
          <a:bodyPr wrap="none" lIns="0" tIns="0" rIns="0" bIns="0" rtlCol="0" anchor="ctr"/>
          <a:lstStyle/>
          <a:p>
            <a:pPr marL="0" indent="0" algn="l">
              <a:lnSpc>
                <a:spcPts val="3210"/>
              </a:lnSpc>
              <a:buNone/>
            </a:pPr>
            <a:r>
              <a:rPr lang="en-US" sz="2670" dirty="0">
                <a:solidFill>
                  <a:srgbClr val="FFFFFF"/>
                </a:solidFill>
                <a:latin typeface="AlibabaPuHuiTi-Alibaba-PuHuiTi" pitchFamily="34" charset="0"/>
                <a:ea typeface="AlibabaPuHuiTi-Alibaba-PuHuiTi" pitchFamily="34" charset="-122"/>
                <a:cs typeface="AlibabaPuHuiTi-Alibaba-PuHuiTi" pitchFamily="34" charset="-120"/>
              </a:rPr>
              <a:t>2</a:t>
            </a:r>
            <a:endParaRPr lang="en-US" sz="2670" dirty="0"/>
          </a:p>
        </p:txBody>
      </p:sp>
      <p:sp>
        <p:nvSpPr>
          <p:cNvPr id="20" name="Text 7"/>
          <p:cNvSpPr/>
          <p:nvPr/>
        </p:nvSpPr>
        <p:spPr>
          <a:xfrm>
            <a:off x="9884664" y="4873752"/>
            <a:ext cx="3721608" cy="795528"/>
          </a:xfrm>
          <a:prstGeom prst="rect">
            <a:avLst/>
          </a:prstGeom>
          <a:noFill/>
          <a:ln/>
        </p:spPr>
        <p:txBody>
          <a:bodyPr wrap="squar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Best Practices in Handling Challenges</a:t>
            </a:r>
            <a:endParaRPr lang="en-US" sz="2230" dirty="0"/>
          </a:p>
        </p:txBody>
      </p:sp>
      <p:sp>
        <p:nvSpPr>
          <p:cNvPr id="21" name="Text 8"/>
          <p:cNvSpPr/>
          <p:nvPr/>
        </p:nvSpPr>
        <p:spPr>
          <a:xfrm>
            <a:off x="9884664" y="5870448"/>
            <a:ext cx="3721608"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Identify effective strategies for overcoming challenges faced by company secretaries.</a:t>
            </a:r>
            <a:endParaRPr lang="en-US" sz="1780" dirty="0"/>
          </a:p>
        </p:txBody>
      </p:sp>
      <p:sp>
        <p:nvSpPr>
          <p:cNvPr id="22" name="Text 9"/>
          <p:cNvSpPr/>
          <p:nvPr/>
        </p:nvSpPr>
        <p:spPr>
          <a:xfrm>
            <a:off x="11649456" y="4078224"/>
            <a:ext cx="201168" cy="466344"/>
          </a:xfrm>
          <a:prstGeom prst="rect">
            <a:avLst/>
          </a:prstGeom>
          <a:noFill/>
          <a:ln/>
        </p:spPr>
        <p:txBody>
          <a:bodyPr wrap="none" lIns="0" tIns="0" rIns="0" bIns="0" rtlCol="0" anchor="ctr"/>
          <a:lstStyle/>
          <a:p>
            <a:pPr marL="0" indent="0" algn="l">
              <a:lnSpc>
                <a:spcPts val="3210"/>
              </a:lnSpc>
              <a:buNone/>
            </a:pPr>
            <a:r>
              <a:rPr lang="en-US" sz="2670" dirty="0">
                <a:solidFill>
                  <a:srgbClr val="FFFFFF"/>
                </a:solidFill>
                <a:latin typeface="AlibabaPuHuiTi-Alibaba-PuHuiTi" pitchFamily="34" charset="0"/>
                <a:ea typeface="AlibabaPuHuiTi-Alibaba-PuHuiTi" pitchFamily="34" charset="-122"/>
                <a:cs typeface="AlibabaPuHuiTi-Alibaba-PuHuiTi" pitchFamily="34" charset="-120"/>
              </a:rPr>
              <a:t>3</a:t>
            </a:r>
            <a:endParaRPr lang="en-US" sz="267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A8B1B1-86D2-EF12-7F7E-6A6FA4E3678A}"/>
              </a:ext>
            </a:extLst>
          </p:cNvPr>
          <p:cNvPicPr>
            <a:picLocks noChangeAspect="1"/>
          </p:cNvPicPr>
          <p:nvPr/>
        </p:nvPicPr>
        <p:blipFill>
          <a:blip r:embed="rId2"/>
          <a:stretch>
            <a:fillRect/>
          </a:stretch>
        </p:blipFill>
        <p:spPr>
          <a:xfrm>
            <a:off x="0" y="0"/>
            <a:ext cx="14630400" cy="7486650"/>
          </a:xfrm>
          <a:prstGeom prst="rect">
            <a:avLst/>
          </a:prstGeom>
        </p:spPr>
      </p:pic>
    </p:spTree>
    <p:extLst>
      <p:ext uri="{BB962C8B-B14F-4D97-AF65-F5344CB8AC3E}">
        <p14:creationId xmlns:p14="http://schemas.microsoft.com/office/powerpoint/2010/main" val="163383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0" y="0"/>
            <a:ext cx="14630400" cy="2395728"/>
          </a:xfrm>
          <a:prstGeom prst="rect">
            <a:avLst/>
          </a:prstGeom>
        </p:spPr>
      </p:pic>
      <p:sp>
        <p:nvSpPr>
          <p:cNvPr id="4" name="Text 0"/>
          <p:cNvSpPr/>
          <p:nvPr/>
        </p:nvSpPr>
        <p:spPr>
          <a:xfrm>
            <a:off x="795528" y="3968496"/>
            <a:ext cx="13048488" cy="1097280"/>
          </a:xfrm>
          <a:prstGeom prst="rect">
            <a:avLst/>
          </a:prstGeom>
          <a:noFill/>
          <a:ln/>
        </p:spPr>
        <p:txBody>
          <a:bodyPr wrap="none" lIns="0" tIns="0" rIns="0" bIns="0" rtlCol="0" anchor="ctr"/>
          <a:lstStyle/>
          <a:p>
            <a:pPr marL="0" indent="0" algn="l">
              <a:lnSpc>
                <a:spcPts val="8620"/>
              </a:lnSpc>
              <a:buNone/>
            </a:pPr>
            <a:r>
              <a:rPr lang="en-US" sz="6160" dirty="0">
                <a:solidFill>
                  <a:srgbClr val="78F2E6"/>
                </a:solidFill>
                <a:latin typeface="AlibabaPuHuiTi-Alibaba-PuHuiTi" pitchFamily="34" charset="0"/>
                <a:ea typeface="AlibabaPuHuiTi-Alibaba-PuHuiTi" pitchFamily="34" charset="-122"/>
                <a:cs typeface="AlibabaPuHuiTi-Alibaba-PuHuiTi" pitchFamily="34" charset="-120"/>
              </a:rPr>
              <a:t>Role of Company Secretary</a:t>
            </a:r>
            <a:endParaRPr lang="en-US" sz="6160" dirty="0"/>
          </a:p>
        </p:txBody>
      </p:sp>
      <p:sp>
        <p:nvSpPr>
          <p:cNvPr id="5" name="Text 1"/>
          <p:cNvSpPr/>
          <p:nvPr/>
        </p:nvSpPr>
        <p:spPr>
          <a:xfrm>
            <a:off x="795528" y="5321808"/>
            <a:ext cx="13048488"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The company secretary plays a vital role in facilitating company meetings by preparing essential documents such as notices, agendas, minutes, and resolutions. This presentation delves into these fundamental responsibilities, aiming to enhance understanding and ensure compliance within the organization.</a:t>
            </a:r>
            <a:endParaRPr lang="en-US" sz="178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9656064" y="0"/>
            <a:ext cx="4974336" cy="8238744"/>
          </a:xfrm>
          <a:prstGeom prst="rect">
            <a:avLst/>
          </a:prstGeom>
        </p:spPr>
      </p:pic>
      <p:pic>
        <p:nvPicPr>
          <p:cNvPr id="4" name="Image 2" descr="preencoded.png"/>
          <p:cNvPicPr>
            <a:picLocks noChangeAspect="1"/>
          </p:cNvPicPr>
          <p:nvPr/>
        </p:nvPicPr>
        <p:blipFill>
          <a:blip r:embed="rId5"/>
          <a:stretch>
            <a:fillRect/>
          </a:stretch>
        </p:blipFill>
        <p:spPr>
          <a:xfrm>
            <a:off x="768096" y="1719072"/>
            <a:ext cx="8129016" cy="1792224"/>
          </a:xfrm>
          <a:prstGeom prst="rect">
            <a:avLst/>
          </a:prstGeom>
        </p:spPr>
      </p:pic>
      <p:pic>
        <p:nvPicPr>
          <p:cNvPr id="5" name="Image 3" descr="preencoded.png"/>
          <p:cNvPicPr>
            <a:picLocks noChangeAspect="1"/>
          </p:cNvPicPr>
          <p:nvPr/>
        </p:nvPicPr>
        <p:blipFill>
          <a:blip r:embed="rId5"/>
          <a:stretch>
            <a:fillRect/>
          </a:stretch>
        </p:blipFill>
        <p:spPr>
          <a:xfrm>
            <a:off x="768096" y="3675888"/>
            <a:ext cx="8129016" cy="1792224"/>
          </a:xfrm>
          <a:prstGeom prst="rect">
            <a:avLst/>
          </a:prstGeom>
        </p:spPr>
      </p:pic>
      <p:pic>
        <p:nvPicPr>
          <p:cNvPr id="6" name="Image 4" descr="preencoded.png"/>
          <p:cNvPicPr>
            <a:picLocks noChangeAspect="1"/>
          </p:cNvPicPr>
          <p:nvPr/>
        </p:nvPicPr>
        <p:blipFill>
          <a:blip r:embed="rId5"/>
          <a:stretch>
            <a:fillRect/>
          </a:stretch>
        </p:blipFill>
        <p:spPr>
          <a:xfrm>
            <a:off x="768096" y="5623560"/>
            <a:ext cx="8129016" cy="1792224"/>
          </a:xfrm>
          <a:prstGeom prst="rect">
            <a:avLst/>
          </a:prstGeom>
        </p:spPr>
      </p:pic>
      <p:sp>
        <p:nvSpPr>
          <p:cNvPr id="7" name="Text 0"/>
          <p:cNvSpPr/>
          <p:nvPr/>
        </p:nvSpPr>
        <p:spPr>
          <a:xfrm>
            <a:off x="795528" y="859536"/>
            <a:ext cx="8074152"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Importance of Company Secretary</a:t>
            </a:r>
            <a:endParaRPr lang="en-US" sz="3570" dirty="0"/>
          </a:p>
        </p:txBody>
      </p:sp>
      <p:sp>
        <p:nvSpPr>
          <p:cNvPr id="8" name="Text 1"/>
          <p:cNvSpPr/>
          <p:nvPr/>
        </p:nvSpPr>
        <p:spPr>
          <a:xfrm>
            <a:off x="1051560" y="2002536"/>
            <a:ext cx="7562088"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Legal Compliance</a:t>
            </a:r>
            <a:endParaRPr lang="en-US" sz="2230" dirty="0"/>
          </a:p>
        </p:txBody>
      </p:sp>
      <p:sp>
        <p:nvSpPr>
          <p:cNvPr id="9" name="Text 2"/>
          <p:cNvSpPr/>
          <p:nvPr/>
        </p:nvSpPr>
        <p:spPr>
          <a:xfrm>
            <a:off x="1051560" y="2542032"/>
            <a:ext cx="7562088"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Ensures legal compliance during meetings, safeguarding stakeholder interests.</a:t>
            </a:r>
            <a:endParaRPr lang="en-US" sz="1780" dirty="0"/>
          </a:p>
        </p:txBody>
      </p:sp>
      <p:sp>
        <p:nvSpPr>
          <p:cNvPr id="10" name="Text 3"/>
          <p:cNvSpPr/>
          <p:nvPr/>
        </p:nvSpPr>
        <p:spPr>
          <a:xfrm>
            <a:off x="1051560" y="3959352"/>
            <a:ext cx="7562088"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Communication Link</a:t>
            </a:r>
            <a:endParaRPr lang="en-US" sz="2230" dirty="0"/>
          </a:p>
        </p:txBody>
      </p:sp>
      <p:sp>
        <p:nvSpPr>
          <p:cNvPr id="11" name="Text 4"/>
          <p:cNvSpPr/>
          <p:nvPr/>
        </p:nvSpPr>
        <p:spPr>
          <a:xfrm>
            <a:off x="1051560" y="4489704"/>
            <a:ext cx="7562088"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Acts as the main communication link between the board and stakeholders.</a:t>
            </a:r>
            <a:endParaRPr lang="en-US" sz="1780" dirty="0"/>
          </a:p>
        </p:txBody>
      </p:sp>
      <p:sp>
        <p:nvSpPr>
          <p:cNvPr id="12" name="Text 5"/>
          <p:cNvSpPr/>
          <p:nvPr/>
        </p:nvSpPr>
        <p:spPr>
          <a:xfrm>
            <a:off x="1051560" y="5916168"/>
            <a:ext cx="7562088"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Meeting Organization</a:t>
            </a:r>
            <a:endParaRPr lang="en-US" sz="2230" dirty="0"/>
          </a:p>
        </p:txBody>
      </p:sp>
      <p:sp>
        <p:nvSpPr>
          <p:cNvPr id="13" name="Text 6"/>
          <p:cNvSpPr/>
          <p:nvPr/>
        </p:nvSpPr>
        <p:spPr>
          <a:xfrm>
            <a:off x="1051560" y="6446520"/>
            <a:ext cx="7562088"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Organizes meetings to foster effective decision-making and strategy discussions.</a:t>
            </a:r>
            <a:endParaRPr lang="en-US" sz="178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4754880" y="2002536"/>
            <a:ext cx="5138928" cy="5138928"/>
          </a:xfrm>
          <a:prstGeom prst="rect">
            <a:avLst/>
          </a:prstGeom>
        </p:spPr>
      </p:pic>
      <p:pic>
        <p:nvPicPr>
          <p:cNvPr id="4" name="Image 2" descr="preencoded.png"/>
          <p:cNvPicPr>
            <a:picLocks noChangeAspect="1"/>
          </p:cNvPicPr>
          <p:nvPr/>
        </p:nvPicPr>
        <p:blipFill>
          <a:blip r:embed="rId5"/>
          <a:stretch>
            <a:fillRect/>
          </a:stretch>
        </p:blipFill>
        <p:spPr>
          <a:xfrm>
            <a:off x="4754880" y="2002536"/>
            <a:ext cx="5138928" cy="5138928"/>
          </a:xfrm>
          <a:prstGeom prst="rect">
            <a:avLst/>
          </a:prstGeom>
        </p:spPr>
      </p:pic>
      <p:pic>
        <p:nvPicPr>
          <p:cNvPr id="5" name="Image 3" descr="preencoded.png"/>
          <p:cNvPicPr>
            <a:picLocks noChangeAspect="1"/>
          </p:cNvPicPr>
          <p:nvPr/>
        </p:nvPicPr>
        <p:blipFill>
          <a:blip r:embed="rId6"/>
          <a:stretch>
            <a:fillRect/>
          </a:stretch>
        </p:blipFill>
        <p:spPr>
          <a:xfrm>
            <a:off x="4754880" y="2002536"/>
            <a:ext cx="5138928" cy="5138928"/>
          </a:xfrm>
          <a:prstGeom prst="rect">
            <a:avLst/>
          </a:prstGeom>
        </p:spPr>
      </p:pic>
      <p:pic>
        <p:nvPicPr>
          <p:cNvPr id="6" name="Image 4" descr="preencoded.png"/>
          <p:cNvPicPr>
            <a:picLocks noChangeAspect="1"/>
          </p:cNvPicPr>
          <p:nvPr/>
        </p:nvPicPr>
        <p:blipFill>
          <a:blip r:embed="rId7"/>
          <a:stretch>
            <a:fillRect/>
          </a:stretch>
        </p:blipFill>
        <p:spPr>
          <a:xfrm>
            <a:off x="4279392" y="3995928"/>
            <a:ext cx="1143000" cy="1143000"/>
          </a:xfrm>
          <a:prstGeom prst="rect">
            <a:avLst/>
          </a:prstGeom>
        </p:spPr>
      </p:pic>
      <p:pic>
        <p:nvPicPr>
          <p:cNvPr id="7" name="Image 5" descr="preencoded.png"/>
          <p:cNvPicPr>
            <a:picLocks noChangeAspect="1"/>
          </p:cNvPicPr>
          <p:nvPr/>
        </p:nvPicPr>
        <p:blipFill>
          <a:blip r:embed="rId7"/>
          <a:stretch>
            <a:fillRect/>
          </a:stretch>
        </p:blipFill>
        <p:spPr>
          <a:xfrm>
            <a:off x="7991856" y="1856232"/>
            <a:ext cx="1143000" cy="1143000"/>
          </a:xfrm>
          <a:prstGeom prst="rect">
            <a:avLst/>
          </a:prstGeom>
        </p:spPr>
      </p:pic>
      <p:pic>
        <p:nvPicPr>
          <p:cNvPr id="8" name="Image 6" descr="preencoded.png"/>
          <p:cNvPicPr>
            <a:picLocks noChangeAspect="1"/>
          </p:cNvPicPr>
          <p:nvPr/>
        </p:nvPicPr>
        <p:blipFill>
          <a:blip r:embed="rId7"/>
          <a:stretch>
            <a:fillRect/>
          </a:stretch>
        </p:blipFill>
        <p:spPr>
          <a:xfrm>
            <a:off x="7991856" y="6135624"/>
            <a:ext cx="1143000" cy="1143000"/>
          </a:xfrm>
          <a:prstGeom prst="rect">
            <a:avLst/>
          </a:prstGeom>
        </p:spPr>
      </p:pic>
      <p:sp>
        <p:nvSpPr>
          <p:cNvPr id="9" name="Text 0"/>
          <p:cNvSpPr/>
          <p:nvPr/>
        </p:nvSpPr>
        <p:spPr>
          <a:xfrm>
            <a:off x="795528" y="1106424"/>
            <a:ext cx="13048488"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Drafting Meeting Notices</a:t>
            </a:r>
            <a:endParaRPr lang="en-US" sz="3570" dirty="0"/>
          </a:p>
        </p:txBody>
      </p:sp>
      <p:sp>
        <p:nvSpPr>
          <p:cNvPr id="10" name="Text 1"/>
          <p:cNvSpPr/>
          <p:nvPr/>
        </p:nvSpPr>
        <p:spPr>
          <a:xfrm>
            <a:off x="914400" y="3895344"/>
            <a:ext cx="3054096" cy="402336"/>
          </a:xfrm>
          <a:prstGeom prst="rect">
            <a:avLst/>
          </a:prstGeom>
          <a:noFill/>
          <a:ln/>
        </p:spPr>
        <p:txBody>
          <a:bodyPr wrap="none" lIns="0" tIns="0" rIns="0" bIns="0" rtlCol="0" anchor="ctr"/>
          <a:lstStyle/>
          <a:p>
            <a:pPr marL="0" indent="0" algn="r">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Drafting Requirements</a:t>
            </a:r>
            <a:endParaRPr lang="en-US" sz="2230" dirty="0"/>
          </a:p>
        </p:txBody>
      </p:sp>
      <p:sp>
        <p:nvSpPr>
          <p:cNvPr id="11" name="Text 2"/>
          <p:cNvSpPr/>
          <p:nvPr/>
        </p:nvSpPr>
        <p:spPr>
          <a:xfrm>
            <a:off x="914400" y="4553712"/>
            <a:ext cx="3054096" cy="685800"/>
          </a:xfrm>
          <a:prstGeom prst="rect">
            <a:avLst/>
          </a:prstGeom>
          <a:noFill/>
          <a:ln/>
        </p:spPr>
        <p:txBody>
          <a:bodyPr wrap="square" lIns="0" tIns="0" rIns="0" bIns="0" rtlCol="0" anchor="ctr"/>
          <a:lstStyle/>
          <a:p>
            <a:pPr marL="0" indent="0" algn="r">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Must include timing, location, and purpose.</a:t>
            </a:r>
            <a:endParaRPr lang="en-US" sz="1780" dirty="0"/>
          </a:p>
        </p:txBody>
      </p:sp>
      <p:sp>
        <p:nvSpPr>
          <p:cNvPr id="12" name="Text 3"/>
          <p:cNvSpPr/>
          <p:nvPr/>
        </p:nvSpPr>
        <p:spPr>
          <a:xfrm>
            <a:off x="4764024" y="4370832"/>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1</a:t>
            </a:r>
            <a:endParaRPr lang="en-US" sz="2230" dirty="0"/>
          </a:p>
        </p:txBody>
      </p:sp>
      <p:sp>
        <p:nvSpPr>
          <p:cNvPr id="13" name="Text 4"/>
          <p:cNvSpPr/>
          <p:nvPr/>
        </p:nvSpPr>
        <p:spPr>
          <a:xfrm>
            <a:off x="8476488" y="2231136"/>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2</a:t>
            </a:r>
            <a:endParaRPr lang="en-US" sz="2230" dirty="0"/>
          </a:p>
        </p:txBody>
      </p:sp>
      <p:sp>
        <p:nvSpPr>
          <p:cNvPr id="14" name="Text 5"/>
          <p:cNvSpPr/>
          <p:nvPr/>
        </p:nvSpPr>
        <p:spPr>
          <a:xfrm>
            <a:off x="10222992" y="2532888"/>
            <a:ext cx="3502152"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Timely Distribution</a:t>
            </a:r>
            <a:endParaRPr lang="en-US" sz="2230" dirty="0"/>
          </a:p>
        </p:txBody>
      </p:sp>
      <p:sp>
        <p:nvSpPr>
          <p:cNvPr id="15" name="Text 6"/>
          <p:cNvSpPr/>
          <p:nvPr/>
        </p:nvSpPr>
        <p:spPr>
          <a:xfrm>
            <a:off x="8476488" y="6510528"/>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3</a:t>
            </a:r>
            <a:endParaRPr lang="en-US" sz="2230" dirty="0"/>
          </a:p>
        </p:txBody>
      </p:sp>
      <p:sp>
        <p:nvSpPr>
          <p:cNvPr id="16" name="Text 7"/>
          <p:cNvSpPr/>
          <p:nvPr/>
        </p:nvSpPr>
        <p:spPr>
          <a:xfrm>
            <a:off x="10222992" y="3182112"/>
            <a:ext cx="3502152"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Send notices within a specified timeframe.</a:t>
            </a:r>
            <a:endParaRPr lang="en-US" sz="1780" dirty="0"/>
          </a:p>
        </p:txBody>
      </p:sp>
      <p:sp>
        <p:nvSpPr>
          <p:cNvPr id="17" name="Text 8"/>
          <p:cNvSpPr/>
          <p:nvPr/>
        </p:nvSpPr>
        <p:spPr>
          <a:xfrm>
            <a:off x="10222992" y="5266944"/>
            <a:ext cx="3502152"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Legal Protection</a:t>
            </a:r>
            <a:endParaRPr lang="en-US" sz="2230" dirty="0"/>
          </a:p>
        </p:txBody>
      </p:sp>
      <p:sp>
        <p:nvSpPr>
          <p:cNvPr id="18" name="Text 9"/>
          <p:cNvSpPr/>
          <p:nvPr/>
        </p:nvSpPr>
        <p:spPr>
          <a:xfrm>
            <a:off x="10222992" y="5916168"/>
            <a:ext cx="3502152"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Helps mitigate legal risks and ensures compliance.</a:t>
            </a:r>
            <a:endParaRPr lang="en-US" sz="178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9656064" y="0"/>
            <a:ext cx="4974336" cy="8238744"/>
          </a:xfrm>
          <a:prstGeom prst="rect">
            <a:avLst/>
          </a:prstGeom>
        </p:spPr>
      </p:pic>
      <p:pic>
        <p:nvPicPr>
          <p:cNvPr id="4" name="Image 2" descr="preencoded.png"/>
          <p:cNvPicPr>
            <a:picLocks noChangeAspect="1"/>
          </p:cNvPicPr>
          <p:nvPr/>
        </p:nvPicPr>
        <p:blipFill>
          <a:blip r:embed="rId5"/>
          <a:stretch>
            <a:fillRect/>
          </a:stretch>
        </p:blipFill>
        <p:spPr>
          <a:xfrm>
            <a:off x="795528" y="2011680"/>
            <a:ext cx="8074152" cy="1444752"/>
          </a:xfrm>
          <a:prstGeom prst="rect">
            <a:avLst/>
          </a:prstGeom>
        </p:spPr>
      </p:pic>
      <p:pic>
        <p:nvPicPr>
          <p:cNvPr id="5" name="Image 3" descr="preencoded.png"/>
          <p:cNvPicPr>
            <a:picLocks noChangeAspect="1"/>
          </p:cNvPicPr>
          <p:nvPr/>
        </p:nvPicPr>
        <p:blipFill>
          <a:blip r:embed="rId6"/>
          <a:stretch>
            <a:fillRect/>
          </a:stretch>
        </p:blipFill>
        <p:spPr>
          <a:xfrm>
            <a:off x="795528" y="3675888"/>
            <a:ext cx="8074152" cy="1783080"/>
          </a:xfrm>
          <a:prstGeom prst="rect">
            <a:avLst/>
          </a:prstGeom>
        </p:spPr>
      </p:pic>
      <p:pic>
        <p:nvPicPr>
          <p:cNvPr id="6" name="Image 4" descr="preencoded.png"/>
          <p:cNvPicPr>
            <a:picLocks noChangeAspect="1"/>
          </p:cNvPicPr>
          <p:nvPr/>
        </p:nvPicPr>
        <p:blipFill>
          <a:blip r:embed="rId5"/>
          <a:stretch>
            <a:fillRect/>
          </a:stretch>
        </p:blipFill>
        <p:spPr>
          <a:xfrm>
            <a:off x="795528" y="5678424"/>
            <a:ext cx="8074152" cy="1444752"/>
          </a:xfrm>
          <a:prstGeom prst="rect">
            <a:avLst/>
          </a:prstGeom>
        </p:spPr>
      </p:pic>
      <p:pic>
        <p:nvPicPr>
          <p:cNvPr id="7" name="Image 5" descr="preencoded.png"/>
          <p:cNvPicPr>
            <a:picLocks noChangeAspect="1"/>
          </p:cNvPicPr>
          <p:nvPr/>
        </p:nvPicPr>
        <p:blipFill>
          <a:blip r:embed="rId7"/>
          <a:stretch>
            <a:fillRect/>
          </a:stretch>
        </p:blipFill>
        <p:spPr>
          <a:xfrm>
            <a:off x="1536192" y="2093976"/>
            <a:ext cx="7333488" cy="1444752"/>
          </a:xfrm>
          <a:prstGeom prst="rect">
            <a:avLst/>
          </a:prstGeom>
        </p:spPr>
      </p:pic>
      <p:pic>
        <p:nvPicPr>
          <p:cNvPr id="8" name="Image 6" descr="preencoded.png"/>
          <p:cNvPicPr>
            <a:picLocks noChangeAspect="1"/>
          </p:cNvPicPr>
          <p:nvPr/>
        </p:nvPicPr>
        <p:blipFill>
          <a:blip r:embed="rId8"/>
          <a:stretch>
            <a:fillRect/>
          </a:stretch>
        </p:blipFill>
        <p:spPr>
          <a:xfrm>
            <a:off x="1536192" y="3758184"/>
            <a:ext cx="7333488" cy="1783080"/>
          </a:xfrm>
          <a:prstGeom prst="rect">
            <a:avLst/>
          </a:prstGeom>
        </p:spPr>
      </p:pic>
      <p:pic>
        <p:nvPicPr>
          <p:cNvPr id="9" name="Image 7" descr="preencoded.png"/>
          <p:cNvPicPr>
            <a:picLocks noChangeAspect="1"/>
          </p:cNvPicPr>
          <p:nvPr/>
        </p:nvPicPr>
        <p:blipFill>
          <a:blip r:embed="rId7"/>
          <a:stretch>
            <a:fillRect/>
          </a:stretch>
        </p:blipFill>
        <p:spPr>
          <a:xfrm>
            <a:off x="1536192" y="5760720"/>
            <a:ext cx="7333488" cy="1444752"/>
          </a:xfrm>
          <a:prstGeom prst="rect">
            <a:avLst/>
          </a:prstGeom>
        </p:spPr>
      </p:pic>
      <p:pic>
        <p:nvPicPr>
          <p:cNvPr id="10" name="Image 8" descr="preencoded.png"/>
          <p:cNvPicPr>
            <a:picLocks noChangeAspect="1"/>
          </p:cNvPicPr>
          <p:nvPr/>
        </p:nvPicPr>
        <p:blipFill>
          <a:blip r:embed="rId9"/>
          <a:stretch>
            <a:fillRect/>
          </a:stretch>
        </p:blipFill>
        <p:spPr>
          <a:xfrm>
            <a:off x="795528" y="2011680"/>
            <a:ext cx="512064" cy="512064"/>
          </a:xfrm>
          <a:prstGeom prst="rect">
            <a:avLst/>
          </a:prstGeom>
        </p:spPr>
      </p:pic>
      <p:pic>
        <p:nvPicPr>
          <p:cNvPr id="11" name="Image 9" descr="preencoded.png"/>
          <p:cNvPicPr>
            <a:picLocks noChangeAspect="1"/>
          </p:cNvPicPr>
          <p:nvPr/>
        </p:nvPicPr>
        <p:blipFill>
          <a:blip r:embed="rId9"/>
          <a:stretch>
            <a:fillRect/>
          </a:stretch>
        </p:blipFill>
        <p:spPr>
          <a:xfrm>
            <a:off x="795528" y="3675888"/>
            <a:ext cx="512064" cy="512064"/>
          </a:xfrm>
          <a:prstGeom prst="rect">
            <a:avLst/>
          </a:prstGeom>
        </p:spPr>
      </p:pic>
      <p:pic>
        <p:nvPicPr>
          <p:cNvPr id="12" name="Image 10" descr="preencoded.png"/>
          <p:cNvPicPr>
            <a:picLocks noChangeAspect="1"/>
          </p:cNvPicPr>
          <p:nvPr/>
        </p:nvPicPr>
        <p:blipFill>
          <a:blip r:embed="rId9"/>
          <a:stretch>
            <a:fillRect/>
          </a:stretch>
        </p:blipFill>
        <p:spPr>
          <a:xfrm>
            <a:off x="795528" y="5678424"/>
            <a:ext cx="512064" cy="512064"/>
          </a:xfrm>
          <a:prstGeom prst="rect">
            <a:avLst/>
          </a:prstGeom>
        </p:spPr>
      </p:pic>
      <p:sp>
        <p:nvSpPr>
          <p:cNvPr id="13" name="Text 0"/>
          <p:cNvSpPr/>
          <p:nvPr/>
        </p:nvSpPr>
        <p:spPr>
          <a:xfrm>
            <a:off x="795528" y="1124712"/>
            <a:ext cx="8074152"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Preparing Agendas</a:t>
            </a:r>
            <a:endParaRPr lang="en-US" sz="3570" dirty="0"/>
          </a:p>
        </p:txBody>
      </p:sp>
      <p:sp>
        <p:nvSpPr>
          <p:cNvPr id="14" name="Text 1"/>
          <p:cNvSpPr/>
          <p:nvPr/>
        </p:nvSpPr>
        <p:spPr>
          <a:xfrm>
            <a:off x="960120" y="2039112"/>
            <a:ext cx="201168" cy="466344"/>
          </a:xfrm>
          <a:prstGeom prst="rect">
            <a:avLst/>
          </a:prstGeom>
          <a:noFill/>
          <a:ln/>
        </p:spPr>
        <p:txBody>
          <a:bodyPr wrap="none" lIns="0" tIns="0" rIns="0" bIns="0" rtlCol="0" anchor="ctr"/>
          <a:lstStyle/>
          <a:p>
            <a:pPr marL="0" indent="0" algn="l">
              <a:lnSpc>
                <a:spcPts val="3210"/>
              </a:lnSpc>
              <a:buNone/>
            </a:pPr>
            <a:r>
              <a:rPr lang="en-US" sz="2670" dirty="0">
                <a:solidFill>
                  <a:srgbClr val="FFFFFF"/>
                </a:solidFill>
                <a:latin typeface="AlibabaPuHuiTi-Alibaba-PuHuiTi" pitchFamily="34" charset="0"/>
                <a:ea typeface="AlibabaPuHuiTi-Alibaba-PuHuiTi" pitchFamily="34" charset="-122"/>
                <a:cs typeface="AlibabaPuHuiTi-Alibaba-PuHuiTi" pitchFamily="34" charset="-120"/>
              </a:rPr>
              <a:t>1</a:t>
            </a:r>
            <a:endParaRPr lang="en-US" sz="2670" dirty="0"/>
          </a:p>
        </p:txBody>
      </p:sp>
      <p:sp>
        <p:nvSpPr>
          <p:cNvPr id="15" name="Text 2"/>
          <p:cNvSpPr/>
          <p:nvPr/>
        </p:nvSpPr>
        <p:spPr>
          <a:xfrm>
            <a:off x="1536192" y="2093976"/>
            <a:ext cx="7333488"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Purpose of Agendas</a:t>
            </a:r>
            <a:endParaRPr lang="en-US" sz="2230" dirty="0"/>
          </a:p>
        </p:txBody>
      </p:sp>
      <p:sp>
        <p:nvSpPr>
          <p:cNvPr id="16" name="Text 3"/>
          <p:cNvSpPr/>
          <p:nvPr/>
        </p:nvSpPr>
        <p:spPr>
          <a:xfrm>
            <a:off x="1536192" y="2697480"/>
            <a:ext cx="7333488"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Agendas outline the topics to be discussed during the meeting and help keep discussions focused and productive.</a:t>
            </a:r>
            <a:endParaRPr lang="en-US" sz="1780" dirty="0"/>
          </a:p>
        </p:txBody>
      </p:sp>
      <p:sp>
        <p:nvSpPr>
          <p:cNvPr id="17" name="Text 4"/>
          <p:cNvSpPr/>
          <p:nvPr/>
        </p:nvSpPr>
        <p:spPr>
          <a:xfrm>
            <a:off x="960120" y="3703320"/>
            <a:ext cx="201168" cy="466344"/>
          </a:xfrm>
          <a:prstGeom prst="rect">
            <a:avLst/>
          </a:prstGeom>
          <a:noFill/>
          <a:ln/>
        </p:spPr>
        <p:txBody>
          <a:bodyPr wrap="none" lIns="0" tIns="0" rIns="0" bIns="0" rtlCol="0" anchor="ctr"/>
          <a:lstStyle/>
          <a:p>
            <a:pPr marL="0" indent="0" algn="l">
              <a:lnSpc>
                <a:spcPts val="3210"/>
              </a:lnSpc>
              <a:buNone/>
            </a:pPr>
            <a:r>
              <a:rPr lang="en-US" sz="2670" dirty="0">
                <a:solidFill>
                  <a:srgbClr val="FFFFFF"/>
                </a:solidFill>
                <a:latin typeface="AlibabaPuHuiTi-Alibaba-PuHuiTi" pitchFamily="34" charset="0"/>
                <a:ea typeface="AlibabaPuHuiTi-Alibaba-PuHuiTi" pitchFamily="34" charset="-122"/>
                <a:cs typeface="AlibabaPuHuiTi-Alibaba-PuHuiTi" pitchFamily="34" charset="-120"/>
              </a:rPr>
              <a:t>2</a:t>
            </a:r>
            <a:endParaRPr lang="en-US" sz="2670" dirty="0"/>
          </a:p>
        </p:txBody>
      </p:sp>
      <p:sp>
        <p:nvSpPr>
          <p:cNvPr id="18" name="Text 5"/>
          <p:cNvSpPr/>
          <p:nvPr/>
        </p:nvSpPr>
        <p:spPr>
          <a:xfrm>
            <a:off x="1536192" y="3758184"/>
            <a:ext cx="7333488"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Collaboration for Prioritization</a:t>
            </a:r>
            <a:endParaRPr lang="en-US" sz="2230" dirty="0"/>
          </a:p>
        </p:txBody>
      </p:sp>
      <p:sp>
        <p:nvSpPr>
          <p:cNvPr id="19" name="Text 6"/>
          <p:cNvSpPr/>
          <p:nvPr/>
        </p:nvSpPr>
        <p:spPr>
          <a:xfrm>
            <a:off x="1536192" y="4352544"/>
            <a:ext cx="7333488"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The company secretary collaborates closely with the chairperson to prioritize agenda items, ensuring the inclusion of vital topics relevant to stakeholders.</a:t>
            </a:r>
            <a:endParaRPr lang="en-US" sz="1780" dirty="0"/>
          </a:p>
        </p:txBody>
      </p:sp>
      <p:sp>
        <p:nvSpPr>
          <p:cNvPr id="20" name="Text 7"/>
          <p:cNvSpPr/>
          <p:nvPr/>
        </p:nvSpPr>
        <p:spPr>
          <a:xfrm>
            <a:off x="960120" y="5705856"/>
            <a:ext cx="201168" cy="466344"/>
          </a:xfrm>
          <a:prstGeom prst="rect">
            <a:avLst/>
          </a:prstGeom>
          <a:noFill/>
          <a:ln/>
        </p:spPr>
        <p:txBody>
          <a:bodyPr wrap="none" lIns="0" tIns="0" rIns="0" bIns="0" rtlCol="0" anchor="ctr"/>
          <a:lstStyle/>
          <a:p>
            <a:pPr marL="0" indent="0" algn="l">
              <a:lnSpc>
                <a:spcPts val="3210"/>
              </a:lnSpc>
              <a:buNone/>
            </a:pPr>
            <a:r>
              <a:rPr lang="en-US" sz="2670" dirty="0">
                <a:solidFill>
                  <a:srgbClr val="FFFFFF"/>
                </a:solidFill>
                <a:latin typeface="AlibabaPuHuiTi-Alibaba-PuHuiTi" pitchFamily="34" charset="0"/>
                <a:ea typeface="AlibabaPuHuiTi-Alibaba-PuHuiTi" pitchFamily="34" charset="-122"/>
                <a:cs typeface="AlibabaPuHuiTi-Alibaba-PuHuiTi" pitchFamily="34" charset="-120"/>
              </a:rPr>
              <a:t>3</a:t>
            </a:r>
            <a:endParaRPr lang="en-US" sz="2670" dirty="0"/>
          </a:p>
        </p:txBody>
      </p:sp>
      <p:sp>
        <p:nvSpPr>
          <p:cNvPr id="21" name="Text 8"/>
          <p:cNvSpPr/>
          <p:nvPr/>
        </p:nvSpPr>
        <p:spPr>
          <a:xfrm>
            <a:off x="1536192" y="5760720"/>
            <a:ext cx="7333488"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Benefits of a Well-Structured Agenda</a:t>
            </a:r>
            <a:endParaRPr lang="en-US" sz="2230" dirty="0"/>
          </a:p>
        </p:txBody>
      </p:sp>
      <p:sp>
        <p:nvSpPr>
          <p:cNvPr id="22" name="Text 9"/>
          <p:cNvSpPr/>
          <p:nvPr/>
        </p:nvSpPr>
        <p:spPr>
          <a:xfrm>
            <a:off x="1536192" y="6364224"/>
            <a:ext cx="7333488"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A well-structured agenda aids in time management and can enhance participation by providing clarity on expected outcomes.</a:t>
            </a:r>
            <a:endParaRPr lang="en-US" sz="178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9656064" y="0"/>
            <a:ext cx="4974336" cy="8238744"/>
          </a:xfrm>
          <a:prstGeom prst="rect">
            <a:avLst/>
          </a:prstGeom>
        </p:spPr>
      </p:pic>
      <p:pic>
        <p:nvPicPr>
          <p:cNvPr id="4" name="Image 2" descr="preencoded.png"/>
          <p:cNvPicPr>
            <a:picLocks noChangeAspect="1"/>
          </p:cNvPicPr>
          <p:nvPr/>
        </p:nvPicPr>
        <p:blipFill>
          <a:blip r:embed="rId5"/>
          <a:stretch>
            <a:fillRect/>
          </a:stretch>
        </p:blipFill>
        <p:spPr>
          <a:xfrm>
            <a:off x="896112" y="2121408"/>
            <a:ext cx="7991856" cy="1728216"/>
          </a:xfrm>
          <a:prstGeom prst="rect">
            <a:avLst/>
          </a:prstGeom>
        </p:spPr>
      </p:pic>
      <p:pic>
        <p:nvPicPr>
          <p:cNvPr id="5" name="Image 3" descr="preencoded.png"/>
          <p:cNvPicPr>
            <a:picLocks noChangeAspect="1"/>
          </p:cNvPicPr>
          <p:nvPr/>
        </p:nvPicPr>
        <p:blipFill>
          <a:blip r:embed="rId6"/>
          <a:stretch>
            <a:fillRect/>
          </a:stretch>
        </p:blipFill>
        <p:spPr>
          <a:xfrm>
            <a:off x="896112" y="4041648"/>
            <a:ext cx="7991856" cy="1389888"/>
          </a:xfrm>
          <a:prstGeom prst="rect">
            <a:avLst/>
          </a:prstGeom>
        </p:spPr>
      </p:pic>
      <p:pic>
        <p:nvPicPr>
          <p:cNvPr id="6" name="Image 4" descr="preencoded.png"/>
          <p:cNvPicPr>
            <a:picLocks noChangeAspect="1"/>
          </p:cNvPicPr>
          <p:nvPr/>
        </p:nvPicPr>
        <p:blipFill>
          <a:blip r:embed="rId6"/>
          <a:stretch>
            <a:fillRect/>
          </a:stretch>
        </p:blipFill>
        <p:spPr>
          <a:xfrm>
            <a:off x="896112" y="5623560"/>
            <a:ext cx="7991856" cy="1389888"/>
          </a:xfrm>
          <a:prstGeom prst="rect">
            <a:avLst/>
          </a:prstGeom>
        </p:spPr>
      </p:pic>
      <p:pic>
        <p:nvPicPr>
          <p:cNvPr id="7" name="Image 5" descr="preencoded.png"/>
          <p:cNvPicPr>
            <a:picLocks noChangeAspect="1"/>
          </p:cNvPicPr>
          <p:nvPr/>
        </p:nvPicPr>
        <p:blipFill>
          <a:blip r:embed="rId7"/>
          <a:stretch>
            <a:fillRect/>
          </a:stretch>
        </p:blipFill>
        <p:spPr>
          <a:xfrm>
            <a:off x="786384" y="2121408"/>
            <a:ext cx="146304" cy="1728216"/>
          </a:xfrm>
          <a:prstGeom prst="rect">
            <a:avLst/>
          </a:prstGeom>
        </p:spPr>
      </p:pic>
      <p:pic>
        <p:nvPicPr>
          <p:cNvPr id="8" name="Image 6" descr="preencoded.png"/>
          <p:cNvPicPr>
            <a:picLocks noChangeAspect="1"/>
          </p:cNvPicPr>
          <p:nvPr/>
        </p:nvPicPr>
        <p:blipFill>
          <a:blip r:embed="rId8"/>
          <a:stretch>
            <a:fillRect/>
          </a:stretch>
        </p:blipFill>
        <p:spPr>
          <a:xfrm>
            <a:off x="786384" y="4041648"/>
            <a:ext cx="146304" cy="1389888"/>
          </a:xfrm>
          <a:prstGeom prst="rect">
            <a:avLst/>
          </a:prstGeom>
        </p:spPr>
      </p:pic>
      <p:pic>
        <p:nvPicPr>
          <p:cNvPr id="9" name="Image 7" descr="preencoded.png"/>
          <p:cNvPicPr>
            <a:picLocks noChangeAspect="1"/>
          </p:cNvPicPr>
          <p:nvPr/>
        </p:nvPicPr>
        <p:blipFill>
          <a:blip r:embed="rId8"/>
          <a:stretch>
            <a:fillRect/>
          </a:stretch>
        </p:blipFill>
        <p:spPr>
          <a:xfrm>
            <a:off x="786384" y="5623560"/>
            <a:ext cx="146304" cy="1389888"/>
          </a:xfrm>
          <a:prstGeom prst="rect">
            <a:avLst/>
          </a:prstGeom>
        </p:spPr>
      </p:pic>
      <p:sp>
        <p:nvSpPr>
          <p:cNvPr id="10" name="Text 0"/>
          <p:cNvSpPr/>
          <p:nvPr/>
        </p:nvSpPr>
        <p:spPr>
          <a:xfrm>
            <a:off x="795528" y="1243584"/>
            <a:ext cx="8074152"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Recording Minutes of Meetings</a:t>
            </a:r>
            <a:endParaRPr lang="en-US" sz="3570" dirty="0"/>
          </a:p>
        </p:txBody>
      </p:sp>
      <p:sp>
        <p:nvSpPr>
          <p:cNvPr id="11" name="Text 1"/>
          <p:cNvSpPr/>
          <p:nvPr/>
        </p:nvSpPr>
        <p:spPr>
          <a:xfrm>
            <a:off x="1133856" y="2377440"/>
            <a:ext cx="7488936"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Accurate Recording</a:t>
            </a:r>
            <a:endParaRPr lang="en-US" sz="2230" dirty="0"/>
          </a:p>
        </p:txBody>
      </p:sp>
      <p:sp>
        <p:nvSpPr>
          <p:cNvPr id="12" name="Text 2"/>
          <p:cNvSpPr/>
          <p:nvPr/>
        </p:nvSpPr>
        <p:spPr>
          <a:xfrm>
            <a:off x="1133856" y="2907792"/>
            <a:ext cx="7488936" cy="685800"/>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Recording minutes accurately is vital for reflecting discussions and decisions.</a:t>
            </a:r>
            <a:endParaRPr lang="en-US" sz="1780" dirty="0"/>
          </a:p>
        </p:txBody>
      </p:sp>
      <p:sp>
        <p:nvSpPr>
          <p:cNvPr id="13" name="Text 3"/>
          <p:cNvSpPr/>
          <p:nvPr/>
        </p:nvSpPr>
        <p:spPr>
          <a:xfrm>
            <a:off x="1133856" y="4297680"/>
            <a:ext cx="7488936"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Secretary's Responsibility</a:t>
            </a:r>
            <a:endParaRPr lang="en-US" sz="2230" dirty="0"/>
          </a:p>
        </p:txBody>
      </p:sp>
      <p:sp>
        <p:nvSpPr>
          <p:cNvPr id="14" name="Text 4"/>
          <p:cNvSpPr/>
          <p:nvPr/>
        </p:nvSpPr>
        <p:spPr>
          <a:xfrm>
            <a:off x="1133856" y="4828032"/>
            <a:ext cx="7488936" cy="347472"/>
          </a:xfrm>
          <a:prstGeom prst="rect">
            <a:avLst/>
          </a:prstGeom>
          <a:noFill/>
          <a:ln/>
        </p:spPr>
        <p:txBody>
          <a:bodyPr wrap="non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The company secretary ensures minutes are clear and concise.</a:t>
            </a:r>
            <a:endParaRPr lang="en-US" sz="1780" dirty="0"/>
          </a:p>
        </p:txBody>
      </p:sp>
      <p:sp>
        <p:nvSpPr>
          <p:cNvPr id="15" name="Text 5"/>
          <p:cNvSpPr/>
          <p:nvPr/>
        </p:nvSpPr>
        <p:spPr>
          <a:xfrm>
            <a:off x="1133856" y="5879592"/>
            <a:ext cx="7488936"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Timely Distribution</a:t>
            </a:r>
            <a:endParaRPr lang="en-US" sz="2230" dirty="0"/>
          </a:p>
        </p:txBody>
      </p:sp>
      <p:sp>
        <p:nvSpPr>
          <p:cNvPr id="16" name="Text 6"/>
          <p:cNvSpPr/>
          <p:nvPr/>
        </p:nvSpPr>
        <p:spPr>
          <a:xfrm>
            <a:off x="1133856" y="6419088"/>
            <a:ext cx="7488936" cy="347472"/>
          </a:xfrm>
          <a:prstGeom prst="rect">
            <a:avLst/>
          </a:prstGeom>
          <a:noFill/>
          <a:ln/>
        </p:spPr>
        <p:txBody>
          <a:bodyPr wrap="non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Minutes should be shared promptly for review and approval.</a:t>
            </a:r>
            <a:endParaRPr lang="en-US" sz="178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4754880" y="2002536"/>
            <a:ext cx="5138928" cy="5138928"/>
          </a:xfrm>
          <a:prstGeom prst="rect">
            <a:avLst/>
          </a:prstGeom>
        </p:spPr>
      </p:pic>
      <p:pic>
        <p:nvPicPr>
          <p:cNvPr id="4" name="Image 2" descr="preencoded.png"/>
          <p:cNvPicPr>
            <a:picLocks noChangeAspect="1"/>
          </p:cNvPicPr>
          <p:nvPr/>
        </p:nvPicPr>
        <p:blipFill>
          <a:blip r:embed="rId5"/>
          <a:stretch>
            <a:fillRect/>
          </a:stretch>
        </p:blipFill>
        <p:spPr>
          <a:xfrm>
            <a:off x="4754880" y="2002536"/>
            <a:ext cx="5138928" cy="5138928"/>
          </a:xfrm>
          <a:prstGeom prst="rect">
            <a:avLst/>
          </a:prstGeom>
        </p:spPr>
      </p:pic>
      <p:pic>
        <p:nvPicPr>
          <p:cNvPr id="5" name="Image 3" descr="preencoded.png"/>
          <p:cNvPicPr>
            <a:picLocks noChangeAspect="1"/>
          </p:cNvPicPr>
          <p:nvPr/>
        </p:nvPicPr>
        <p:blipFill>
          <a:blip r:embed="rId6"/>
          <a:stretch>
            <a:fillRect/>
          </a:stretch>
        </p:blipFill>
        <p:spPr>
          <a:xfrm>
            <a:off x="4754880" y="2002536"/>
            <a:ext cx="5138928" cy="5138928"/>
          </a:xfrm>
          <a:prstGeom prst="rect">
            <a:avLst/>
          </a:prstGeom>
        </p:spPr>
      </p:pic>
      <p:sp>
        <p:nvSpPr>
          <p:cNvPr id="6" name="Text 0"/>
          <p:cNvSpPr/>
          <p:nvPr/>
        </p:nvSpPr>
        <p:spPr>
          <a:xfrm>
            <a:off x="795528" y="1106424"/>
            <a:ext cx="13048488"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Drafting Resolutions</a:t>
            </a:r>
            <a:endParaRPr lang="en-US" sz="3570" dirty="0"/>
          </a:p>
        </p:txBody>
      </p:sp>
      <p:sp>
        <p:nvSpPr>
          <p:cNvPr id="7" name="Text 1"/>
          <p:cNvSpPr/>
          <p:nvPr/>
        </p:nvSpPr>
        <p:spPr>
          <a:xfrm>
            <a:off x="914400" y="3730752"/>
            <a:ext cx="3054096" cy="402336"/>
          </a:xfrm>
          <a:prstGeom prst="rect">
            <a:avLst/>
          </a:prstGeom>
          <a:noFill/>
          <a:ln/>
        </p:spPr>
        <p:txBody>
          <a:bodyPr wrap="none" lIns="0" tIns="0" rIns="0" bIns="0" rtlCol="0" anchor="ctr"/>
          <a:lstStyle/>
          <a:p>
            <a:pPr marL="0" indent="0" algn="r">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Formal Decisions</a:t>
            </a:r>
            <a:endParaRPr lang="en-US" sz="2230" dirty="0"/>
          </a:p>
        </p:txBody>
      </p:sp>
      <p:sp>
        <p:nvSpPr>
          <p:cNvPr id="8" name="Text 2"/>
          <p:cNvSpPr/>
          <p:nvPr/>
        </p:nvSpPr>
        <p:spPr>
          <a:xfrm>
            <a:off x="914400" y="4379976"/>
            <a:ext cx="3054096" cy="1024128"/>
          </a:xfrm>
          <a:prstGeom prst="rect">
            <a:avLst/>
          </a:prstGeom>
          <a:noFill/>
          <a:ln/>
        </p:spPr>
        <p:txBody>
          <a:bodyPr wrap="square" lIns="0" tIns="0" rIns="0" bIns="0" rtlCol="0" anchor="ctr"/>
          <a:lstStyle/>
          <a:p>
            <a:pPr marL="0" indent="0" algn="r">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Resolutions are formal decisions made by the board or shareholders.</a:t>
            </a:r>
            <a:endParaRPr lang="en-US" sz="1780" dirty="0"/>
          </a:p>
        </p:txBody>
      </p:sp>
      <p:sp>
        <p:nvSpPr>
          <p:cNvPr id="9" name="Text 3"/>
          <p:cNvSpPr/>
          <p:nvPr/>
        </p:nvSpPr>
        <p:spPr>
          <a:xfrm>
            <a:off x="5916168" y="4370832"/>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1</a:t>
            </a:r>
            <a:endParaRPr lang="en-US" sz="2230" dirty="0"/>
          </a:p>
        </p:txBody>
      </p:sp>
      <p:sp>
        <p:nvSpPr>
          <p:cNvPr id="10" name="Text 4"/>
          <p:cNvSpPr/>
          <p:nvPr/>
        </p:nvSpPr>
        <p:spPr>
          <a:xfrm>
            <a:off x="7900416" y="3227832"/>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2</a:t>
            </a:r>
            <a:endParaRPr lang="en-US" sz="2230" dirty="0"/>
          </a:p>
        </p:txBody>
      </p:sp>
      <p:sp>
        <p:nvSpPr>
          <p:cNvPr id="11" name="Text 5"/>
          <p:cNvSpPr/>
          <p:nvPr/>
        </p:nvSpPr>
        <p:spPr>
          <a:xfrm>
            <a:off x="7900416" y="5513832"/>
            <a:ext cx="164592" cy="393192"/>
          </a:xfrm>
          <a:prstGeom prst="rect">
            <a:avLst/>
          </a:prstGeom>
          <a:noFill/>
          <a:ln/>
        </p:spPr>
        <p:txBody>
          <a:bodyPr wrap="none" lIns="0" tIns="0" rIns="0" bIns="0" rtlCol="0" anchor="ctr"/>
          <a:lstStyle/>
          <a:p>
            <a:pPr marL="0" indent="0" algn="l">
              <a:lnSpc>
                <a:spcPts val="2670"/>
              </a:lnSpc>
              <a:buNone/>
            </a:pPr>
            <a:r>
              <a:rPr lang="en-US" sz="2230" dirty="0">
                <a:solidFill>
                  <a:srgbClr val="FFFFFF"/>
                </a:solidFill>
                <a:latin typeface="AlibabaPuHuiTi-Alibaba-PuHuiTi" pitchFamily="34" charset="0"/>
                <a:ea typeface="AlibabaPuHuiTi-Alibaba-PuHuiTi" pitchFamily="34" charset="-122"/>
                <a:cs typeface="AlibabaPuHuiTi-Alibaba-PuHuiTi" pitchFamily="34" charset="-120"/>
              </a:rPr>
              <a:t>3</a:t>
            </a:r>
            <a:endParaRPr lang="en-US" sz="2230" dirty="0"/>
          </a:p>
        </p:txBody>
      </p:sp>
      <p:sp>
        <p:nvSpPr>
          <p:cNvPr id="12" name="Text 6"/>
          <p:cNvSpPr/>
          <p:nvPr/>
        </p:nvSpPr>
        <p:spPr>
          <a:xfrm>
            <a:off x="10222992" y="2258568"/>
            <a:ext cx="3502152"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Legal Understanding</a:t>
            </a:r>
            <a:endParaRPr lang="en-US" sz="2230" dirty="0"/>
          </a:p>
        </p:txBody>
      </p:sp>
      <p:sp>
        <p:nvSpPr>
          <p:cNvPr id="13" name="Text 7"/>
          <p:cNvSpPr/>
          <p:nvPr/>
        </p:nvSpPr>
        <p:spPr>
          <a:xfrm>
            <a:off x="10222992" y="2916936"/>
            <a:ext cx="3502152"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Drafting requires a clear understanding of legal and regulatory language.</a:t>
            </a:r>
            <a:endParaRPr lang="en-US" sz="1780" dirty="0"/>
          </a:p>
        </p:txBody>
      </p:sp>
      <p:sp>
        <p:nvSpPr>
          <p:cNvPr id="14" name="Text 8"/>
          <p:cNvSpPr/>
          <p:nvPr/>
        </p:nvSpPr>
        <p:spPr>
          <a:xfrm>
            <a:off x="10222992" y="4800600"/>
            <a:ext cx="3502152" cy="795528"/>
          </a:xfrm>
          <a:prstGeom prst="rect">
            <a:avLst/>
          </a:prstGeom>
          <a:noFill/>
          <a:ln/>
        </p:spPr>
        <p:txBody>
          <a:bodyPr wrap="squar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Approval and Documentation</a:t>
            </a:r>
            <a:endParaRPr lang="en-US" sz="2230" dirty="0"/>
          </a:p>
        </p:txBody>
      </p:sp>
      <p:sp>
        <p:nvSpPr>
          <p:cNvPr id="15" name="Text 9"/>
          <p:cNvSpPr/>
          <p:nvPr/>
        </p:nvSpPr>
        <p:spPr>
          <a:xfrm>
            <a:off x="10222992" y="5852160"/>
            <a:ext cx="3502152"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Ensure all necessary approvals are obtained and decisions are recorded.</a:t>
            </a:r>
            <a:endParaRPr lang="en-US" sz="178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8744"/>
          </a:xfrm>
          <a:prstGeom prst="rect">
            <a:avLst/>
          </a:prstGeom>
        </p:spPr>
      </p:pic>
      <p:pic>
        <p:nvPicPr>
          <p:cNvPr id="3" name="Image 1" descr="preencoded.png"/>
          <p:cNvPicPr>
            <a:picLocks noChangeAspect="1"/>
          </p:cNvPicPr>
          <p:nvPr/>
        </p:nvPicPr>
        <p:blipFill>
          <a:blip r:embed="rId4"/>
          <a:stretch>
            <a:fillRect/>
          </a:stretch>
        </p:blipFill>
        <p:spPr>
          <a:xfrm>
            <a:off x="0" y="0"/>
            <a:ext cx="14630400" cy="2395728"/>
          </a:xfrm>
          <a:prstGeom prst="rect">
            <a:avLst/>
          </a:prstGeom>
        </p:spPr>
      </p:pic>
      <p:pic>
        <p:nvPicPr>
          <p:cNvPr id="4" name="Image 2" descr="preencoded.png"/>
          <p:cNvPicPr>
            <a:picLocks noChangeAspect="1"/>
          </p:cNvPicPr>
          <p:nvPr/>
        </p:nvPicPr>
        <p:blipFill>
          <a:blip r:embed="rId5"/>
          <a:stretch>
            <a:fillRect/>
          </a:stretch>
        </p:blipFill>
        <p:spPr>
          <a:xfrm>
            <a:off x="768096" y="4663440"/>
            <a:ext cx="4261104" cy="2130552"/>
          </a:xfrm>
          <a:prstGeom prst="rect">
            <a:avLst/>
          </a:prstGeom>
        </p:spPr>
      </p:pic>
      <p:pic>
        <p:nvPicPr>
          <p:cNvPr id="5" name="Image 3" descr="preencoded.png"/>
          <p:cNvPicPr>
            <a:picLocks noChangeAspect="1"/>
          </p:cNvPicPr>
          <p:nvPr/>
        </p:nvPicPr>
        <p:blipFill>
          <a:blip r:embed="rId5"/>
          <a:stretch>
            <a:fillRect/>
          </a:stretch>
        </p:blipFill>
        <p:spPr>
          <a:xfrm>
            <a:off x="5193792" y="4663440"/>
            <a:ext cx="4261104" cy="2130552"/>
          </a:xfrm>
          <a:prstGeom prst="rect">
            <a:avLst/>
          </a:prstGeom>
        </p:spPr>
      </p:pic>
      <p:pic>
        <p:nvPicPr>
          <p:cNvPr id="6" name="Image 4" descr="preencoded.png"/>
          <p:cNvPicPr>
            <a:picLocks noChangeAspect="1"/>
          </p:cNvPicPr>
          <p:nvPr/>
        </p:nvPicPr>
        <p:blipFill>
          <a:blip r:embed="rId5"/>
          <a:stretch>
            <a:fillRect/>
          </a:stretch>
        </p:blipFill>
        <p:spPr>
          <a:xfrm>
            <a:off x="9619488" y="4663440"/>
            <a:ext cx="4261104" cy="2130552"/>
          </a:xfrm>
          <a:prstGeom prst="rect">
            <a:avLst/>
          </a:prstGeom>
        </p:spPr>
      </p:pic>
      <p:sp>
        <p:nvSpPr>
          <p:cNvPr id="7" name="Text 0"/>
          <p:cNvSpPr/>
          <p:nvPr/>
        </p:nvSpPr>
        <p:spPr>
          <a:xfrm>
            <a:off x="795528" y="3803904"/>
            <a:ext cx="13048488" cy="640080"/>
          </a:xfrm>
          <a:prstGeom prst="rect">
            <a:avLst/>
          </a:prstGeom>
          <a:noFill/>
          <a:ln/>
        </p:spPr>
        <p:txBody>
          <a:bodyPr wrap="none" lIns="0" tIns="0" rIns="0" bIns="0" rtlCol="0" anchor="ctr"/>
          <a:lstStyle/>
          <a:p>
            <a:pPr marL="0" indent="0" algn="l">
              <a:lnSpc>
                <a:spcPts val="5000"/>
              </a:lnSpc>
              <a:buNone/>
            </a:pPr>
            <a:r>
              <a:rPr lang="en-US" sz="3570" dirty="0">
                <a:solidFill>
                  <a:srgbClr val="78F2E6"/>
                </a:solidFill>
                <a:latin typeface="AlibabaPuHuiTi-Alibaba-PuHuiTi" pitchFamily="34" charset="0"/>
                <a:ea typeface="AlibabaPuHuiTi-Alibaba-PuHuiTi" pitchFamily="34" charset="-122"/>
                <a:cs typeface="AlibabaPuHuiTi-Alibaba-PuHuiTi" pitchFamily="34" charset="-120"/>
              </a:rPr>
              <a:t>Legal Compliance and Governance</a:t>
            </a:r>
            <a:endParaRPr lang="en-US" sz="3570" dirty="0"/>
          </a:p>
        </p:txBody>
      </p:sp>
      <p:sp>
        <p:nvSpPr>
          <p:cNvPr id="8" name="Text 1"/>
          <p:cNvSpPr/>
          <p:nvPr/>
        </p:nvSpPr>
        <p:spPr>
          <a:xfrm>
            <a:off x="1051560" y="4956048"/>
            <a:ext cx="3685032"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Stay Updated</a:t>
            </a:r>
            <a:endParaRPr lang="en-US" sz="2230" dirty="0"/>
          </a:p>
        </p:txBody>
      </p:sp>
      <p:sp>
        <p:nvSpPr>
          <p:cNvPr id="9" name="Text 2"/>
          <p:cNvSpPr/>
          <p:nvPr/>
        </p:nvSpPr>
        <p:spPr>
          <a:xfrm>
            <a:off x="1051560" y="5486400"/>
            <a:ext cx="3685032"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Company secretaries must stay updated on relevant laws and regulations.</a:t>
            </a:r>
            <a:endParaRPr lang="en-US" sz="1780" dirty="0"/>
          </a:p>
        </p:txBody>
      </p:sp>
      <p:sp>
        <p:nvSpPr>
          <p:cNvPr id="10" name="Text 3"/>
          <p:cNvSpPr/>
          <p:nvPr/>
        </p:nvSpPr>
        <p:spPr>
          <a:xfrm>
            <a:off x="5477256" y="4956048"/>
            <a:ext cx="3685032"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Advise the Board</a:t>
            </a:r>
            <a:endParaRPr lang="en-US" sz="2230" dirty="0"/>
          </a:p>
        </p:txBody>
      </p:sp>
      <p:sp>
        <p:nvSpPr>
          <p:cNvPr id="11" name="Text 4"/>
          <p:cNvSpPr/>
          <p:nvPr/>
        </p:nvSpPr>
        <p:spPr>
          <a:xfrm>
            <a:off x="5477256" y="5486400"/>
            <a:ext cx="3685032"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They advise the board on governance matters and ethical standards.</a:t>
            </a:r>
            <a:endParaRPr lang="en-US" sz="1780" dirty="0"/>
          </a:p>
        </p:txBody>
      </p:sp>
      <p:sp>
        <p:nvSpPr>
          <p:cNvPr id="12" name="Text 5"/>
          <p:cNvSpPr/>
          <p:nvPr/>
        </p:nvSpPr>
        <p:spPr>
          <a:xfrm>
            <a:off x="9902952" y="4956048"/>
            <a:ext cx="3685032" cy="402336"/>
          </a:xfrm>
          <a:prstGeom prst="rect">
            <a:avLst/>
          </a:prstGeom>
          <a:noFill/>
          <a:ln/>
        </p:spPr>
        <p:txBody>
          <a:bodyPr wrap="none" lIns="0" tIns="0" rIns="0" bIns="0" rtlCol="0" anchor="ctr"/>
          <a:lstStyle/>
          <a:p>
            <a:pPr marL="0" indent="0" algn="l">
              <a:lnSpc>
                <a:spcPts val="3120"/>
              </a:lnSpc>
              <a:buNone/>
            </a:pPr>
            <a:r>
              <a:rPr lang="en-US" sz="2230" dirty="0">
                <a:solidFill>
                  <a:srgbClr val="E6E6E6"/>
                </a:solidFill>
                <a:latin typeface="AlibabaPuHuiTi-Alibaba-PuHuiTi" pitchFamily="34" charset="0"/>
                <a:ea typeface="AlibabaPuHuiTi-Alibaba-PuHuiTi" pitchFamily="34" charset="-122"/>
                <a:cs typeface="AlibabaPuHuiTi-Alibaba-PuHuiTi" pitchFamily="34" charset="-120"/>
              </a:rPr>
              <a:t>Reduce Risks</a:t>
            </a:r>
            <a:endParaRPr lang="en-US" sz="2230" dirty="0"/>
          </a:p>
        </p:txBody>
      </p:sp>
      <p:sp>
        <p:nvSpPr>
          <p:cNvPr id="13" name="Text 6"/>
          <p:cNvSpPr/>
          <p:nvPr/>
        </p:nvSpPr>
        <p:spPr>
          <a:xfrm>
            <a:off x="9902952" y="5486400"/>
            <a:ext cx="3685032" cy="1024128"/>
          </a:xfrm>
          <a:prstGeom prst="rect">
            <a:avLst/>
          </a:prstGeom>
          <a:noFill/>
          <a:ln/>
        </p:spPr>
        <p:txBody>
          <a:bodyPr wrap="square" lIns="0" tIns="0" rIns="0" bIns="0" rtlCol="0" anchor="ctr"/>
          <a:lstStyle/>
          <a:p>
            <a:pPr marL="0" indent="0" algn="l">
              <a:lnSpc>
                <a:spcPts val="2670"/>
              </a:lnSpc>
              <a:buNone/>
            </a:pPr>
            <a:r>
              <a:rPr lang="en-US" sz="1780" dirty="0">
                <a:solidFill>
                  <a:srgbClr val="E6E6E6"/>
                </a:solidFill>
                <a:latin typeface="AlibabaPuHuiTi-Alibaba-PuHuiTi" pitchFamily="34" charset="0"/>
                <a:ea typeface="AlibabaPuHuiTi-Alibaba-PuHuiTi" pitchFamily="34" charset="-122"/>
                <a:cs typeface="AlibabaPuHuiTi-Alibaba-PuHuiTi" pitchFamily="34" charset="-120"/>
              </a:rPr>
              <a:t>Involvement in legal compliance reduces risks and enhances reputation.</a:t>
            </a:r>
            <a:endParaRPr lang="en-US" sz="178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Gauri Pawankar</cp:lastModifiedBy>
  <cp:revision>5</cp:revision>
  <dcterms:created xsi:type="dcterms:W3CDTF">2025-10-29T11:42:33Z</dcterms:created>
  <dcterms:modified xsi:type="dcterms:W3CDTF">2025-10-31T09:20:51Z</dcterms:modified>
</cp:coreProperties>
</file>